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660"/>
  </p:normalViewPr>
  <p:slideViewPr>
    <p:cSldViewPr>
      <p:cViewPr>
        <p:scale>
          <a:sx n="76" d="100"/>
          <a:sy n="76" d="100"/>
        </p:scale>
        <p:origin x="-145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lnTo>
                  <a:pt x="9143999" y="0"/>
                </a:lnTo>
                <a:close/>
              </a:path>
            </a:pathLst>
          </a:custGeom>
          <a:solidFill>
            <a:srgbClr val="EEECE1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804293" y="0"/>
            <a:ext cx="2310383" cy="1268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lnTo>
                  <a:pt x="9143999" y="0"/>
                </a:lnTo>
                <a:close/>
              </a:path>
            </a:pathLst>
          </a:custGeom>
          <a:solidFill>
            <a:srgbClr val="EEECE1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850133"/>
            <a:ext cx="8072119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19" y="1654881"/>
            <a:ext cx="8138160" cy="4196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43378" y="6660895"/>
            <a:ext cx="79565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47819" y="6660895"/>
            <a:ext cx="142938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112" y="6634380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1676400" y="678780"/>
            <a:ext cx="723900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9070">
              <a:spcBef>
                <a:spcPts val="100"/>
              </a:spcBef>
            </a:pPr>
            <a:r>
              <a:rPr lang="en-US" sz="2400" spc="-5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KNOWLEDGE INSTITUTE OF  TECHNOLOGY</a:t>
            </a:r>
            <a:endParaRPr lang="en-US" sz="2400" spc="-5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STUDENT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8" y="308090"/>
            <a:ext cx="1016000" cy="103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53200" y="5086973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Prepared by</a:t>
            </a:r>
          </a:p>
          <a:p>
            <a:r>
              <a:rPr lang="en-US" b="1" dirty="0" smtClean="0">
                <a:latin typeface="Bookman Old Style" pitchFamily="18" charset="0"/>
              </a:rPr>
              <a:t>RAADHU.T</a:t>
            </a:r>
            <a:endParaRPr lang="en-US" b="1" dirty="0" smtClean="0">
              <a:latin typeface="Bookman Old Style" pitchFamily="18" charset="0"/>
            </a:endParaRPr>
          </a:p>
          <a:p>
            <a:r>
              <a:rPr lang="en-US" sz="12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ASSISTANT PROFESSOR</a:t>
            </a:r>
            <a:endParaRPr lang="en-US" sz="1200" b="1" dirty="0" smtClean="0"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en-US" b="1" dirty="0" smtClean="0">
              <a:latin typeface="Bookman Old Style" pitchFamily="18" charset="0"/>
            </a:endParaRPr>
          </a:p>
          <a:p>
            <a:endParaRPr lang="en-US" dirty="0"/>
          </a:p>
        </p:txBody>
      </p:sp>
      <p:sp>
        <p:nvSpPr>
          <p:cNvPr id="7" name="object 8"/>
          <p:cNvSpPr txBox="1">
            <a:spLocks noGrp="1"/>
          </p:cNvSpPr>
          <p:nvPr>
            <p:ph type="title"/>
          </p:nvPr>
        </p:nvSpPr>
        <p:spPr>
          <a:xfrm>
            <a:off x="1600200" y="2438400"/>
            <a:ext cx="70866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rgbClr val="16375E"/>
                </a:solidFill>
                <a:latin typeface="Times New Roman"/>
                <a:cs typeface="Times New Roman"/>
              </a:rPr>
              <a:t>INTRODUCTION OF</a:t>
            </a:r>
            <a:r>
              <a:rPr sz="2800" b="1" spc="-200" dirty="0">
                <a:solidFill>
                  <a:srgbClr val="16375E"/>
                </a:solidFill>
                <a:latin typeface="Times New Roman"/>
                <a:cs typeface="Times New Roman"/>
              </a:rPr>
              <a:t> </a:t>
            </a:r>
            <a:r>
              <a:rPr sz="2800" b="1" spc="-45" dirty="0">
                <a:solidFill>
                  <a:srgbClr val="16375E"/>
                </a:solidFill>
                <a:latin typeface="Times New Roman"/>
                <a:cs typeface="Times New Roman"/>
              </a:rPr>
              <a:t>WAVEGUIDES</a:t>
            </a:r>
            <a:endParaRPr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8140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7583" y="1916826"/>
            <a:ext cx="7848843" cy="30963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92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98237" y="659628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34363" y="226308"/>
            <a:ext cx="42348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6375E"/>
                </a:solidFill>
                <a:latin typeface="Times New Roman"/>
                <a:cs typeface="Times New Roman"/>
              </a:rPr>
              <a:t>INTRODUCTION OF</a:t>
            </a:r>
            <a:r>
              <a:rPr sz="2000" b="1" spc="-200" dirty="0">
                <a:solidFill>
                  <a:srgbClr val="16375E"/>
                </a:solidFill>
                <a:latin typeface="Times New Roman"/>
                <a:cs typeface="Times New Roman"/>
              </a:rPr>
              <a:t> </a:t>
            </a:r>
            <a:r>
              <a:rPr sz="2000" b="1" spc="-45" dirty="0">
                <a:solidFill>
                  <a:srgbClr val="16375E"/>
                </a:solidFill>
                <a:latin typeface="Times New Roman"/>
                <a:cs typeface="Times New Roman"/>
              </a:rPr>
              <a:t>WAVEGUIDES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0433"/>
            <a:ext cx="8060055" cy="6263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835">
              <a:lnSpc>
                <a:spcPct val="100000"/>
              </a:lnSpc>
              <a:spcBef>
                <a:spcPts val="95"/>
              </a:spcBef>
            </a:pPr>
            <a:r>
              <a:rPr sz="2200" b="1" spc="-210" dirty="0">
                <a:solidFill>
                  <a:srgbClr val="FF0000"/>
                </a:solidFill>
                <a:latin typeface="Arial"/>
                <a:cs typeface="Arial"/>
              </a:rPr>
              <a:t>INTRODUCTION </a:t>
            </a:r>
            <a:r>
              <a:rPr sz="2200" b="1" spc="-275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2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80" dirty="0">
                <a:solidFill>
                  <a:srgbClr val="FF0000"/>
                </a:solidFill>
                <a:latin typeface="Arial"/>
                <a:cs typeface="Arial"/>
              </a:rPr>
              <a:t>WAVEGUIDES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Arial"/>
              <a:cs typeface="Arial"/>
            </a:endParaRPr>
          </a:p>
          <a:p>
            <a:pPr marL="355600" indent="-343535">
              <a:lnSpc>
                <a:spcPts val="2735"/>
              </a:lnSpc>
              <a:spcBef>
                <a:spcPts val="5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7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waveguide </a:t>
            </a:r>
            <a:r>
              <a:rPr sz="2400" spc="-114" dirty="0">
                <a:latin typeface="Arial"/>
                <a:cs typeface="Arial"/>
              </a:rPr>
              <a:t>energy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45" dirty="0">
                <a:latin typeface="Arial"/>
                <a:cs typeface="Arial"/>
              </a:rPr>
              <a:t>transmitted </a:t>
            </a:r>
            <a:r>
              <a:rPr sz="2400" spc="-30" dirty="0">
                <a:latin typeface="Arial"/>
                <a:cs typeface="Arial"/>
              </a:rPr>
              <a:t>in the</a:t>
            </a:r>
            <a:r>
              <a:rPr sz="2400" spc="-35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form</a:t>
            </a:r>
            <a:endParaRPr sz="2400">
              <a:latin typeface="Arial"/>
              <a:cs typeface="Arial"/>
            </a:endParaRPr>
          </a:p>
          <a:p>
            <a:pPr marL="355600" marR="387985">
              <a:lnSpc>
                <a:spcPts val="2590"/>
              </a:lnSpc>
              <a:spcBef>
                <a:spcPts val="180"/>
              </a:spcBef>
            </a:pP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0" dirty="0">
                <a:latin typeface="Arial"/>
                <a:cs typeface="Arial"/>
              </a:rPr>
              <a:t>electromagnetic </a:t>
            </a:r>
            <a:r>
              <a:rPr sz="2400" spc="-165" dirty="0">
                <a:latin typeface="Arial"/>
                <a:cs typeface="Arial"/>
              </a:rPr>
              <a:t>waves </a:t>
            </a:r>
            <a:r>
              <a:rPr sz="2400" spc="-120" dirty="0">
                <a:latin typeface="Arial"/>
                <a:cs typeface="Arial"/>
              </a:rPr>
              <a:t>whereas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95" dirty="0">
                <a:latin typeface="Arial"/>
                <a:cs typeface="Arial"/>
              </a:rPr>
              <a:t>transmission </a:t>
            </a:r>
            <a:r>
              <a:rPr sz="2400" spc="-55" dirty="0">
                <a:latin typeface="Arial"/>
                <a:cs typeface="Arial"/>
              </a:rPr>
              <a:t>line, </a:t>
            </a:r>
            <a:r>
              <a:rPr sz="2400" spc="75" dirty="0">
                <a:latin typeface="Arial"/>
                <a:cs typeface="Arial"/>
              </a:rPr>
              <a:t>it</a:t>
            </a:r>
            <a:r>
              <a:rPr sz="2400" spc="-48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  </a:t>
            </a:r>
            <a:r>
              <a:rPr sz="2400" spc="-45" dirty="0">
                <a:latin typeface="Arial"/>
                <a:cs typeface="Arial"/>
              </a:rPr>
              <a:t>transmitted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form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voltage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current.</a:t>
            </a:r>
            <a:endParaRPr sz="2400">
              <a:latin typeface="Arial"/>
              <a:cs typeface="Arial"/>
            </a:endParaRPr>
          </a:p>
          <a:p>
            <a:pPr marL="355600" marR="5080" indent="-343535">
              <a:lnSpc>
                <a:spcPts val="2590"/>
              </a:lnSpc>
              <a:spcBef>
                <a:spcPts val="585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Conduction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energy</a:t>
            </a:r>
            <a:r>
              <a:rPr sz="2400" spc="-135" dirty="0">
                <a:latin typeface="Arial"/>
                <a:cs typeface="Arial"/>
              </a:rPr>
              <a:t> takes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place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not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through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walls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whose  </a:t>
            </a:r>
            <a:r>
              <a:rPr sz="2400" spc="-40" dirty="0">
                <a:latin typeface="Arial"/>
                <a:cs typeface="Arial"/>
              </a:rPr>
              <a:t>function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65" dirty="0">
                <a:latin typeface="Arial"/>
                <a:cs typeface="Arial"/>
              </a:rPr>
              <a:t>only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75" dirty="0">
                <a:latin typeface="Arial"/>
                <a:cs typeface="Arial"/>
              </a:rPr>
              <a:t>confine </a:t>
            </a:r>
            <a:r>
              <a:rPr sz="2400" spc="-50" dirty="0">
                <a:latin typeface="Arial"/>
                <a:cs typeface="Arial"/>
              </a:rPr>
              <a:t>this </a:t>
            </a:r>
            <a:r>
              <a:rPr sz="2400" spc="-114" dirty="0">
                <a:latin typeface="Arial"/>
                <a:cs typeface="Arial"/>
              </a:rPr>
              <a:t>energy </a:t>
            </a:r>
            <a:r>
              <a:rPr sz="2400" spc="-10" dirty="0">
                <a:latin typeface="Arial"/>
                <a:cs typeface="Arial"/>
              </a:rPr>
              <a:t>but </a:t>
            </a:r>
            <a:r>
              <a:rPr sz="2400" spc="-55" dirty="0">
                <a:latin typeface="Arial"/>
                <a:cs typeface="Arial"/>
              </a:rPr>
              <a:t>through </a:t>
            </a:r>
            <a:r>
              <a:rPr sz="2400" spc="-30" dirty="0">
                <a:latin typeface="Arial"/>
                <a:cs typeface="Arial"/>
              </a:rPr>
              <a:t>the  </a:t>
            </a:r>
            <a:r>
              <a:rPr sz="2400" spc="-50" dirty="0">
                <a:latin typeface="Arial"/>
                <a:cs typeface="Arial"/>
              </a:rPr>
              <a:t>dielectric </a:t>
            </a:r>
            <a:r>
              <a:rPr sz="2400" spc="-25" dirty="0">
                <a:latin typeface="Arial"/>
                <a:cs typeface="Arial"/>
              </a:rPr>
              <a:t>filling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70" dirty="0">
                <a:latin typeface="Arial"/>
                <a:cs typeface="Arial"/>
              </a:rPr>
              <a:t>which</a:t>
            </a:r>
            <a:r>
              <a:rPr sz="2400" spc="-50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00" dirty="0">
                <a:latin typeface="Arial"/>
                <a:cs typeface="Arial"/>
              </a:rPr>
              <a:t>usually </a:t>
            </a:r>
            <a:r>
              <a:rPr sz="2400" spc="-110" dirty="0">
                <a:latin typeface="Arial"/>
                <a:cs typeface="Arial"/>
              </a:rPr>
              <a:t>air.</a:t>
            </a:r>
            <a:endParaRPr sz="2400">
              <a:latin typeface="Arial"/>
              <a:cs typeface="Arial"/>
            </a:endParaRPr>
          </a:p>
          <a:p>
            <a:pPr marL="354330">
              <a:lnSpc>
                <a:spcPct val="100000"/>
              </a:lnSpc>
              <a:spcBef>
                <a:spcPts val="254"/>
              </a:spcBef>
            </a:pPr>
            <a:r>
              <a:rPr sz="2400" b="1" u="heavy" spc="-33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ADVANTAGES </a:t>
            </a:r>
            <a:r>
              <a:rPr sz="2400" b="1" u="heavy" spc="-31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OF </a:t>
            </a:r>
            <a:r>
              <a:rPr sz="2400" b="1" u="heavy" spc="-27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WAVEGUIDE </a:t>
            </a:r>
            <a:r>
              <a:rPr sz="2400" b="1" u="heavy" spc="-32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OVER </a:t>
            </a:r>
            <a:r>
              <a:rPr sz="2400" b="1" u="heavy" spc="-28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A </a:t>
            </a:r>
            <a:r>
              <a:rPr sz="2400" b="1" u="heavy" spc="-24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TRANSMISSION </a:t>
            </a:r>
            <a:r>
              <a:rPr sz="2400" b="1" u="heavy" spc="-26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LINE</a:t>
            </a:r>
            <a:r>
              <a:rPr sz="2400" b="1" u="heavy" spc="-229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14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355600" marR="970915" indent="-343535">
              <a:lnSpc>
                <a:spcPts val="2590"/>
              </a:lnSpc>
              <a:spcBef>
                <a:spcPts val="615"/>
              </a:spcBef>
              <a:buFont typeface="Wingdings"/>
              <a:buChar char=""/>
              <a:tabLst>
                <a:tab pos="356235" algn="l"/>
                <a:tab pos="1941195" algn="l"/>
              </a:tabLst>
            </a:pPr>
            <a:r>
              <a:rPr sz="2400" spc="-7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95" dirty="0">
                <a:latin typeface="Arial"/>
                <a:cs typeface="Arial"/>
              </a:rPr>
              <a:t>transmission </a:t>
            </a:r>
            <a:r>
              <a:rPr sz="2400" spc="-50" dirty="0">
                <a:latin typeface="Arial"/>
                <a:cs typeface="Arial"/>
              </a:rPr>
              <a:t>line </a:t>
            </a:r>
            <a:r>
              <a:rPr sz="2400" spc="-85" dirty="0">
                <a:latin typeface="Arial"/>
                <a:cs typeface="Arial"/>
              </a:rPr>
              <a:t>high frequency </a:t>
            </a:r>
            <a:r>
              <a:rPr sz="2400" spc="-140" dirty="0">
                <a:latin typeface="Arial"/>
                <a:cs typeface="Arial"/>
              </a:rPr>
              <a:t>signals </a:t>
            </a:r>
            <a:r>
              <a:rPr sz="2400" spc="-80" dirty="0">
                <a:latin typeface="Arial"/>
                <a:cs typeface="Arial"/>
              </a:rPr>
              <a:t>cannot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  </a:t>
            </a:r>
            <a:r>
              <a:rPr sz="2400" spc="-45" dirty="0">
                <a:latin typeface="Arial"/>
                <a:cs typeface="Arial"/>
              </a:rPr>
              <a:t>transmitted</a:t>
            </a:r>
            <a:r>
              <a:rPr sz="2400" spc="-45" dirty="0">
                <a:latin typeface="Times New Roman"/>
                <a:cs typeface="Times New Roman"/>
              </a:rPr>
              <a:t>	</a:t>
            </a:r>
            <a:r>
              <a:rPr sz="2400" spc="-160" dirty="0">
                <a:latin typeface="Arial"/>
                <a:cs typeface="Arial"/>
              </a:rPr>
              <a:t>because</a:t>
            </a:r>
            <a:endParaRPr sz="2400">
              <a:latin typeface="Arial"/>
              <a:cs typeface="Arial"/>
            </a:endParaRPr>
          </a:p>
          <a:p>
            <a:pPr marL="1270000" lvl="1" indent="-343535">
              <a:lnSpc>
                <a:spcPct val="100000"/>
              </a:lnSpc>
              <a:spcBef>
                <a:spcPts val="254"/>
              </a:spcBef>
              <a:buFont typeface="Wingdings"/>
              <a:buChar char=""/>
              <a:tabLst>
                <a:tab pos="1270000" algn="l"/>
                <a:tab pos="1270635" algn="l"/>
              </a:tabLst>
            </a:pPr>
            <a:r>
              <a:rPr sz="2400" spc="-180" dirty="0">
                <a:latin typeface="Arial"/>
                <a:cs typeface="Arial"/>
              </a:rPr>
              <a:t>Large </a:t>
            </a:r>
            <a:r>
              <a:rPr sz="2400" spc="-45" dirty="0">
                <a:latin typeface="Arial"/>
                <a:cs typeface="Arial"/>
              </a:rPr>
              <a:t>mutual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induction.</a:t>
            </a:r>
            <a:endParaRPr sz="2400">
              <a:latin typeface="Arial"/>
              <a:cs typeface="Arial"/>
            </a:endParaRPr>
          </a:p>
          <a:p>
            <a:pPr marL="1270000" lvl="1" indent="-343535">
              <a:lnSpc>
                <a:spcPct val="100000"/>
              </a:lnSpc>
              <a:spcBef>
                <a:spcPts val="290"/>
              </a:spcBef>
              <a:buFont typeface="Wingdings"/>
              <a:buChar char=""/>
              <a:tabLst>
                <a:tab pos="1270000" algn="l"/>
                <a:tab pos="1270635" algn="l"/>
              </a:tabLst>
            </a:pPr>
            <a:r>
              <a:rPr sz="2400" spc="-125" dirty="0">
                <a:latin typeface="Arial"/>
                <a:cs typeface="Arial"/>
              </a:rPr>
              <a:t>Length is </a:t>
            </a:r>
            <a:r>
              <a:rPr sz="2400" spc="-90" dirty="0">
                <a:latin typeface="Arial"/>
                <a:cs typeface="Arial"/>
              </a:rPr>
              <a:t>very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large.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29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45" dirty="0">
                <a:latin typeface="Arial"/>
                <a:cs typeface="Arial"/>
              </a:rPr>
              <a:t>Multiplexing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40" dirty="0">
                <a:latin typeface="Arial"/>
                <a:cs typeface="Arial"/>
              </a:rPr>
              <a:t>signals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0" dirty="0">
                <a:latin typeface="Arial"/>
                <a:cs typeface="Arial"/>
              </a:rPr>
              <a:t>not</a:t>
            </a:r>
            <a:r>
              <a:rPr sz="2400" spc="-50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possible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95" dirty="0">
                <a:latin typeface="Arial"/>
                <a:cs typeface="Arial"/>
              </a:rPr>
              <a:t>transmission </a:t>
            </a:r>
            <a:r>
              <a:rPr sz="2400" spc="-90" dirty="0">
                <a:latin typeface="Arial"/>
                <a:cs typeface="Arial"/>
              </a:rPr>
              <a:t>lines.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28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5" dirty="0">
                <a:latin typeface="Arial"/>
                <a:cs typeface="Arial"/>
              </a:rPr>
              <a:t>Flashover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65" dirty="0">
                <a:latin typeface="Arial"/>
                <a:cs typeface="Arial"/>
              </a:rPr>
              <a:t>less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00" dirty="0">
                <a:latin typeface="Arial"/>
                <a:cs typeface="Arial"/>
              </a:rPr>
              <a:t>case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waveguide.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29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35" dirty="0">
                <a:latin typeface="Arial"/>
                <a:cs typeface="Arial"/>
              </a:rPr>
              <a:t>Minimum </a:t>
            </a:r>
            <a:r>
              <a:rPr sz="2400" spc="-150" dirty="0">
                <a:latin typeface="Arial"/>
                <a:cs typeface="Arial"/>
              </a:rPr>
              <a:t>loss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65" dirty="0">
                <a:latin typeface="Arial"/>
                <a:cs typeface="Arial"/>
              </a:rPr>
              <a:t>power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00" dirty="0">
                <a:latin typeface="Arial"/>
                <a:cs typeface="Arial"/>
              </a:rPr>
              <a:t>case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waveguide.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29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5" dirty="0">
                <a:latin typeface="Arial"/>
                <a:cs typeface="Arial"/>
              </a:rPr>
              <a:t>Power </a:t>
            </a:r>
            <a:r>
              <a:rPr sz="2400" spc="-85" dirty="0">
                <a:latin typeface="Arial"/>
                <a:cs typeface="Arial"/>
              </a:rPr>
              <a:t>handling </a:t>
            </a:r>
            <a:r>
              <a:rPr sz="2400" spc="-70" dirty="0">
                <a:latin typeface="Arial"/>
                <a:cs typeface="Arial"/>
              </a:rPr>
              <a:t>capability </a:t>
            </a:r>
            <a:r>
              <a:rPr sz="2400" spc="-125" dirty="0">
                <a:latin typeface="Arial"/>
                <a:cs typeface="Arial"/>
              </a:rPr>
              <a:t>is 10 </a:t>
            </a:r>
            <a:r>
              <a:rPr sz="2400" spc="-70" dirty="0">
                <a:latin typeface="Arial"/>
                <a:cs typeface="Arial"/>
              </a:rPr>
              <a:t>times </a:t>
            </a:r>
            <a:r>
              <a:rPr sz="2400" spc="-50" dirty="0">
                <a:latin typeface="Arial"/>
                <a:cs typeface="Arial"/>
              </a:rPr>
              <a:t>than </a:t>
            </a:r>
            <a:r>
              <a:rPr sz="2400" spc="-120" dirty="0">
                <a:latin typeface="Arial"/>
                <a:cs typeface="Arial"/>
              </a:rPr>
              <a:t>coaxial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cable.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613400" y="6629201"/>
            <a:ext cx="225425" cy="18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801360"/>
            <a:ext cx="7133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b="1" u="heavy" spc="-33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REFLECTION </a:t>
            </a:r>
            <a:r>
              <a:rPr sz="2400" b="1" u="heavy" spc="-31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OF </a:t>
            </a:r>
            <a:r>
              <a:rPr sz="2400" b="1" u="heavy" spc="-27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WAVEFORM </a:t>
            </a:r>
            <a:r>
              <a:rPr sz="2400" b="1" u="heavy" spc="-9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IN </a:t>
            </a:r>
            <a:r>
              <a:rPr sz="2400" b="1" u="heavy" spc="-254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CONDUCTING </a:t>
            </a:r>
            <a:r>
              <a:rPr sz="2400" b="1" u="heavy" spc="-33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PLANE</a:t>
            </a:r>
            <a:r>
              <a:rPr sz="2400" b="1" u="heavy" spc="-30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14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254872" y="3091037"/>
            <a:ext cx="2313940" cy="1351280"/>
            <a:chOff x="1254872" y="3091037"/>
            <a:chExt cx="2313940" cy="1351280"/>
          </a:xfrm>
        </p:grpSpPr>
        <p:sp>
          <p:nvSpPr>
            <p:cNvPr id="5" name="object 5"/>
            <p:cNvSpPr/>
            <p:nvPr/>
          </p:nvSpPr>
          <p:spPr>
            <a:xfrm>
              <a:off x="1259634" y="3212957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79">
                  <a:moveTo>
                    <a:pt x="0" y="936132"/>
                  </a:moveTo>
                  <a:lnTo>
                    <a:pt x="1152095" y="0"/>
                  </a:lnTo>
                </a:path>
                <a:path w="2304415" h="1224279">
                  <a:moveTo>
                    <a:pt x="1152095" y="936132"/>
                  </a:moveTo>
                  <a:lnTo>
                    <a:pt x="2304239" y="0"/>
                  </a:lnTo>
                </a:path>
                <a:path w="2304415" h="1224279">
                  <a:moveTo>
                    <a:pt x="1152095" y="0"/>
                  </a:moveTo>
                  <a:lnTo>
                    <a:pt x="2304239" y="0"/>
                  </a:lnTo>
                </a:path>
                <a:path w="2304415" h="1224279">
                  <a:moveTo>
                    <a:pt x="0" y="936132"/>
                  </a:moveTo>
                  <a:lnTo>
                    <a:pt x="1152095" y="936132"/>
                  </a:lnTo>
                </a:path>
                <a:path w="2304415" h="1224279">
                  <a:moveTo>
                    <a:pt x="0" y="1224168"/>
                  </a:moveTo>
                  <a:lnTo>
                    <a:pt x="1152095" y="1224168"/>
                  </a:lnTo>
                </a:path>
                <a:path w="2304415" h="1224279">
                  <a:moveTo>
                    <a:pt x="1152095" y="1224168"/>
                  </a:moveTo>
                  <a:lnTo>
                    <a:pt x="2304239" y="288035"/>
                  </a:lnTo>
                </a:path>
                <a:path w="2304415" h="1224279">
                  <a:moveTo>
                    <a:pt x="1152095" y="936132"/>
                  </a:moveTo>
                  <a:lnTo>
                    <a:pt x="1152095" y="1224168"/>
                  </a:lnTo>
                </a:path>
                <a:path w="2304415" h="1224279">
                  <a:moveTo>
                    <a:pt x="2304239" y="0"/>
                  </a:moveTo>
                  <a:lnTo>
                    <a:pt x="2304239" y="288035"/>
                  </a:lnTo>
                </a:path>
                <a:path w="2304415" h="1224279">
                  <a:moveTo>
                    <a:pt x="0" y="936132"/>
                  </a:moveTo>
                  <a:lnTo>
                    <a:pt x="0" y="1224168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1730" y="3091040"/>
              <a:ext cx="1152525" cy="986155"/>
            </a:xfrm>
            <a:custGeom>
              <a:avLst/>
              <a:gdLst/>
              <a:ahLst/>
              <a:cxnLst/>
              <a:rect l="l" t="t" r="r" b="b"/>
              <a:pathLst>
                <a:path w="1152525" h="986154">
                  <a:moveTo>
                    <a:pt x="481965" y="783488"/>
                  </a:moveTo>
                  <a:lnTo>
                    <a:pt x="480682" y="781202"/>
                  </a:lnTo>
                  <a:lnTo>
                    <a:pt x="437553" y="707402"/>
                  </a:lnTo>
                  <a:lnTo>
                    <a:pt x="432054" y="697992"/>
                  </a:lnTo>
                  <a:lnTo>
                    <a:pt x="383527" y="781202"/>
                  </a:lnTo>
                  <a:lnTo>
                    <a:pt x="382143" y="783488"/>
                  </a:lnTo>
                  <a:lnTo>
                    <a:pt x="382905" y="786396"/>
                  </a:lnTo>
                  <a:lnTo>
                    <a:pt x="385191" y="787793"/>
                  </a:lnTo>
                  <a:lnTo>
                    <a:pt x="387477" y="789063"/>
                  </a:lnTo>
                  <a:lnTo>
                    <a:pt x="390385" y="788301"/>
                  </a:lnTo>
                  <a:lnTo>
                    <a:pt x="391795" y="786015"/>
                  </a:lnTo>
                  <a:lnTo>
                    <a:pt x="427342" y="725068"/>
                  </a:lnTo>
                  <a:lnTo>
                    <a:pt x="427355" y="959002"/>
                  </a:lnTo>
                  <a:lnTo>
                    <a:pt x="432117" y="967168"/>
                  </a:lnTo>
                  <a:lnTo>
                    <a:pt x="427342" y="958989"/>
                  </a:lnTo>
                  <a:lnTo>
                    <a:pt x="391795" y="898029"/>
                  </a:lnTo>
                  <a:lnTo>
                    <a:pt x="390385" y="895743"/>
                  </a:lnTo>
                  <a:lnTo>
                    <a:pt x="387477" y="894981"/>
                  </a:lnTo>
                  <a:lnTo>
                    <a:pt x="385191" y="896264"/>
                  </a:lnTo>
                  <a:lnTo>
                    <a:pt x="382905" y="897648"/>
                  </a:lnTo>
                  <a:lnTo>
                    <a:pt x="382143" y="900569"/>
                  </a:lnTo>
                  <a:lnTo>
                    <a:pt x="383527" y="902855"/>
                  </a:lnTo>
                  <a:lnTo>
                    <a:pt x="432054" y="986040"/>
                  </a:lnTo>
                  <a:lnTo>
                    <a:pt x="437540" y="976655"/>
                  </a:lnTo>
                  <a:lnTo>
                    <a:pt x="480682" y="902855"/>
                  </a:lnTo>
                  <a:lnTo>
                    <a:pt x="481965" y="900569"/>
                  </a:lnTo>
                  <a:lnTo>
                    <a:pt x="481203" y="897648"/>
                  </a:lnTo>
                  <a:lnTo>
                    <a:pt x="478917" y="896264"/>
                  </a:lnTo>
                  <a:lnTo>
                    <a:pt x="476631" y="894981"/>
                  </a:lnTo>
                  <a:lnTo>
                    <a:pt x="473710" y="895743"/>
                  </a:lnTo>
                  <a:lnTo>
                    <a:pt x="472440" y="898029"/>
                  </a:lnTo>
                  <a:lnTo>
                    <a:pt x="436880" y="958989"/>
                  </a:lnTo>
                  <a:lnTo>
                    <a:pt x="436867" y="725043"/>
                  </a:lnTo>
                  <a:lnTo>
                    <a:pt x="472440" y="786015"/>
                  </a:lnTo>
                  <a:lnTo>
                    <a:pt x="473710" y="788301"/>
                  </a:lnTo>
                  <a:lnTo>
                    <a:pt x="476631" y="789063"/>
                  </a:lnTo>
                  <a:lnTo>
                    <a:pt x="478917" y="787793"/>
                  </a:lnTo>
                  <a:lnTo>
                    <a:pt x="481203" y="786396"/>
                  </a:lnTo>
                  <a:lnTo>
                    <a:pt x="481965" y="783488"/>
                  </a:lnTo>
                  <a:close/>
                </a:path>
                <a:path w="1152525" h="986154">
                  <a:moveTo>
                    <a:pt x="1152144" y="49923"/>
                  </a:moveTo>
                  <a:lnTo>
                    <a:pt x="1144092" y="45237"/>
                  </a:lnTo>
                  <a:lnTo>
                    <a:pt x="1068959" y="1409"/>
                  </a:lnTo>
                  <a:lnTo>
                    <a:pt x="1066673" y="0"/>
                  </a:lnTo>
                  <a:lnTo>
                    <a:pt x="1063752" y="762"/>
                  </a:lnTo>
                  <a:lnTo>
                    <a:pt x="1062342" y="3048"/>
                  </a:lnTo>
                  <a:lnTo>
                    <a:pt x="1061097" y="5334"/>
                  </a:lnTo>
                  <a:lnTo>
                    <a:pt x="1061859" y="8267"/>
                  </a:lnTo>
                  <a:lnTo>
                    <a:pt x="1064145" y="9537"/>
                  </a:lnTo>
                  <a:lnTo>
                    <a:pt x="1125347" y="45237"/>
                  </a:lnTo>
                  <a:lnTo>
                    <a:pt x="26809" y="45237"/>
                  </a:lnTo>
                  <a:lnTo>
                    <a:pt x="18757" y="49923"/>
                  </a:lnTo>
                  <a:lnTo>
                    <a:pt x="25704" y="45872"/>
                  </a:lnTo>
                  <a:lnTo>
                    <a:pt x="26809" y="45237"/>
                  </a:lnTo>
                  <a:lnTo>
                    <a:pt x="88011" y="9537"/>
                  </a:lnTo>
                  <a:lnTo>
                    <a:pt x="90297" y="8267"/>
                  </a:lnTo>
                  <a:lnTo>
                    <a:pt x="91059" y="5334"/>
                  </a:lnTo>
                  <a:lnTo>
                    <a:pt x="89776" y="3048"/>
                  </a:lnTo>
                  <a:lnTo>
                    <a:pt x="88392" y="762"/>
                  </a:lnTo>
                  <a:lnTo>
                    <a:pt x="85471" y="0"/>
                  </a:lnTo>
                  <a:lnTo>
                    <a:pt x="83299" y="1409"/>
                  </a:lnTo>
                  <a:lnTo>
                    <a:pt x="0" y="49923"/>
                  </a:lnTo>
                  <a:lnTo>
                    <a:pt x="83299" y="98450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776" y="96774"/>
                  </a:lnTo>
                  <a:lnTo>
                    <a:pt x="91059" y="94488"/>
                  </a:lnTo>
                  <a:lnTo>
                    <a:pt x="90297" y="91592"/>
                  </a:lnTo>
                  <a:lnTo>
                    <a:pt x="88011" y="90309"/>
                  </a:lnTo>
                  <a:lnTo>
                    <a:pt x="27038" y="54762"/>
                  </a:lnTo>
                  <a:lnTo>
                    <a:pt x="1125080" y="54762"/>
                  </a:lnTo>
                  <a:lnTo>
                    <a:pt x="1064145" y="90309"/>
                  </a:lnTo>
                  <a:lnTo>
                    <a:pt x="1061859" y="91592"/>
                  </a:lnTo>
                  <a:lnTo>
                    <a:pt x="1061097" y="94488"/>
                  </a:lnTo>
                  <a:lnTo>
                    <a:pt x="1062342" y="96774"/>
                  </a:lnTo>
                  <a:lnTo>
                    <a:pt x="1063752" y="99060"/>
                  </a:lnTo>
                  <a:lnTo>
                    <a:pt x="1066673" y="99822"/>
                  </a:lnTo>
                  <a:lnTo>
                    <a:pt x="1068959" y="98450"/>
                  </a:lnTo>
                  <a:lnTo>
                    <a:pt x="1143850" y="54762"/>
                  </a:lnTo>
                  <a:lnTo>
                    <a:pt x="1152144" y="49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210433"/>
            <a:ext cx="7561580" cy="3753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835">
              <a:lnSpc>
                <a:spcPct val="100000"/>
              </a:lnSpc>
              <a:spcBef>
                <a:spcPts val="95"/>
              </a:spcBef>
            </a:pPr>
            <a:r>
              <a:rPr sz="2200" b="1" spc="-210" dirty="0">
                <a:solidFill>
                  <a:srgbClr val="FF0000"/>
                </a:solidFill>
                <a:latin typeface="Arial"/>
                <a:cs typeface="Arial"/>
              </a:rPr>
              <a:t>INTRODUCTION </a:t>
            </a:r>
            <a:r>
              <a:rPr sz="2200" b="1" spc="-275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2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80" dirty="0">
                <a:solidFill>
                  <a:srgbClr val="FF0000"/>
                </a:solidFill>
                <a:latin typeface="Arial"/>
                <a:cs typeface="Arial"/>
              </a:rPr>
              <a:t>WAVEGUIDES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400" spc="-100" dirty="0">
                <a:latin typeface="Arial"/>
                <a:cs typeface="Arial"/>
              </a:rPr>
              <a:t>Mechanical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simplicity.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400" spc="-105" dirty="0">
                <a:latin typeface="Arial"/>
                <a:cs typeface="Arial"/>
              </a:rPr>
              <a:t>Higher </a:t>
            </a:r>
            <a:r>
              <a:rPr sz="2400" spc="-100" dirty="0">
                <a:latin typeface="Arial"/>
                <a:cs typeface="Arial"/>
              </a:rPr>
              <a:t>maximum </a:t>
            </a:r>
            <a:r>
              <a:rPr sz="2400" spc="-75" dirty="0">
                <a:latin typeface="Arial"/>
                <a:cs typeface="Arial"/>
              </a:rPr>
              <a:t>operating </a:t>
            </a:r>
            <a:r>
              <a:rPr sz="2400" spc="-145" dirty="0">
                <a:latin typeface="Arial"/>
                <a:cs typeface="Arial"/>
              </a:rPr>
              <a:t>frequency.(3GHZ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100GHZ).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75" dirty="0">
                <a:latin typeface="Arial"/>
                <a:cs typeface="Arial"/>
              </a:rPr>
              <a:t>Normally </a:t>
            </a:r>
            <a:r>
              <a:rPr sz="2400" spc="-130" dirty="0">
                <a:latin typeface="Arial"/>
                <a:cs typeface="Arial"/>
              </a:rPr>
              <a:t>waveguides </a:t>
            </a:r>
            <a:r>
              <a:rPr sz="2400" spc="-110" dirty="0">
                <a:latin typeface="Arial"/>
                <a:cs typeface="Arial"/>
              </a:rPr>
              <a:t>are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5" dirty="0">
                <a:latin typeface="Arial"/>
                <a:cs typeface="Arial"/>
              </a:rPr>
              <a:t>two</a:t>
            </a:r>
            <a:r>
              <a:rPr sz="2400" spc="-38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types.</a:t>
            </a:r>
            <a:endParaRPr sz="2400">
              <a:latin typeface="Arial"/>
              <a:cs typeface="Arial"/>
            </a:endParaRPr>
          </a:p>
          <a:p>
            <a:pPr marL="1384300" lvl="1" indent="-457834">
              <a:lnSpc>
                <a:spcPct val="100000"/>
              </a:lnSpc>
              <a:spcBef>
                <a:spcPts val="575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2400" spc="-125" dirty="0">
                <a:latin typeface="Arial"/>
                <a:cs typeface="Arial"/>
              </a:rPr>
              <a:t>Rectangular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waveguide.</a:t>
            </a:r>
            <a:endParaRPr sz="2400">
              <a:latin typeface="Arial"/>
              <a:cs typeface="Arial"/>
            </a:endParaRPr>
          </a:p>
          <a:p>
            <a:pPr marL="1384300" lvl="1" indent="-457834">
              <a:lnSpc>
                <a:spcPts val="2485"/>
              </a:lnSpc>
              <a:spcBef>
                <a:spcPts val="575"/>
              </a:spcBef>
              <a:buFont typeface="Wingdings"/>
              <a:buChar char=""/>
              <a:tabLst>
                <a:tab pos="1384300" algn="l"/>
                <a:tab pos="1384935" algn="l"/>
              </a:tabLst>
            </a:pPr>
            <a:r>
              <a:rPr sz="2400" spc="-105" dirty="0">
                <a:latin typeface="Arial"/>
                <a:cs typeface="Arial"/>
              </a:rPr>
              <a:t>Circular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waveguide.</a:t>
            </a:r>
            <a:endParaRPr sz="2400">
              <a:latin typeface="Arial"/>
              <a:cs typeface="Arial"/>
            </a:endParaRPr>
          </a:p>
          <a:p>
            <a:pPr marL="2399665">
              <a:lnSpc>
                <a:spcPts val="1764"/>
              </a:lnSpc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>
              <a:latin typeface="Arial"/>
              <a:cs typeface="Arial"/>
            </a:endParaRPr>
          </a:p>
          <a:p>
            <a:pPr marL="2399665">
              <a:lnSpc>
                <a:spcPct val="100000"/>
              </a:lnSpc>
            </a:pPr>
            <a:r>
              <a:rPr sz="1800" spc="-60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2680" y="4408425"/>
            <a:ext cx="19361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85" dirty="0">
                <a:latin typeface="Arial"/>
                <a:cs typeface="Arial"/>
              </a:rPr>
              <a:t>Rectangular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waveguide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35371" y="3200257"/>
            <a:ext cx="1537970" cy="1322070"/>
            <a:chOff x="5135371" y="3200257"/>
            <a:chExt cx="1537970" cy="1322070"/>
          </a:xfrm>
        </p:grpSpPr>
        <p:sp>
          <p:nvSpPr>
            <p:cNvPr id="10" name="object 10"/>
            <p:cNvSpPr/>
            <p:nvPr/>
          </p:nvSpPr>
          <p:spPr>
            <a:xfrm>
              <a:off x="5148071" y="4139814"/>
              <a:ext cx="360680" cy="369570"/>
            </a:xfrm>
            <a:custGeom>
              <a:avLst/>
              <a:gdLst/>
              <a:ahLst/>
              <a:cxnLst/>
              <a:rect l="l" t="t" r="r" b="b"/>
              <a:pathLst>
                <a:path w="360679" h="369570">
                  <a:moveTo>
                    <a:pt x="179953" y="0"/>
                  </a:moveTo>
                  <a:lnTo>
                    <a:pt x="132143" y="6596"/>
                  </a:lnTo>
                  <a:lnTo>
                    <a:pt x="89164" y="25212"/>
                  </a:lnTo>
                  <a:lnTo>
                    <a:pt x="52738" y="54087"/>
                  </a:lnTo>
                  <a:lnTo>
                    <a:pt x="24587" y="91461"/>
                  </a:lnTo>
                  <a:lnTo>
                    <a:pt x="6433" y="135574"/>
                  </a:lnTo>
                  <a:lnTo>
                    <a:pt x="0" y="184666"/>
                  </a:lnTo>
                  <a:lnTo>
                    <a:pt x="6433" y="233752"/>
                  </a:lnTo>
                  <a:lnTo>
                    <a:pt x="24587" y="277862"/>
                  </a:lnTo>
                  <a:lnTo>
                    <a:pt x="52738" y="315234"/>
                  </a:lnTo>
                  <a:lnTo>
                    <a:pt x="89164" y="344108"/>
                  </a:lnTo>
                  <a:lnTo>
                    <a:pt x="132143" y="362723"/>
                  </a:lnTo>
                  <a:lnTo>
                    <a:pt x="179953" y="369320"/>
                  </a:lnTo>
                  <a:lnTo>
                    <a:pt x="227828" y="362723"/>
                  </a:lnTo>
                  <a:lnTo>
                    <a:pt x="270850" y="344108"/>
                  </a:lnTo>
                  <a:lnTo>
                    <a:pt x="307303" y="315234"/>
                  </a:lnTo>
                  <a:lnTo>
                    <a:pt x="335467" y="277862"/>
                  </a:lnTo>
                  <a:lnTo>
                    <a:pt x="353625" y="233752"/>
                  </a:lnTo>
                  <a:lnTo>
                    <a:pt x="360060" y="184666"/>
                  </a:lnTo>
                  <a:lnTo>
                    <a:pt x="353625" y="135574"/>
                  </a:lnTo>
                  <a:lnTo>
                    <a:pt x="335467" y="91461"/>
                  </a:lnTo>
                  <a:lnTo>
                    <a:pt x="307303" y="54087"/>
                  </a:lnTo>
                  <a:lnTo>
                    <a:pt x="270850" y="25212"/>
                  </a:lnTo>
                  <a:lnTo>
                    <a:pt x="227828" y="6596"/>
                  </a:lnTo>
                  <a:lnTo>
                    <a:pt x="179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48071" y="4139814"/>
              <a:ext cx="360680" cy="369570"/>
            </a:xfrm>
            <a:custGeom>
              <a:avLst/>
              <a:gdLst/>
              <a:ahLst/>
              <a:cxnLst/>
              <a:rect l="l" t="t" r="r" b="b"/>
              <a:pathLst>
                <a:path w="360679" h="369570">
                  <a:moveTo>
                    <a:pt x="0" y="184666"/>
                  </a:moveTo>
                  <a:lnTo>
                    <a:pt x="6433" y="135574"/>
                  </a:lnTo>
                  <a:lnTo>
                    <a:pt x="24587" y="91461"/>
                  </a:lnTo>
                  <a:lnTo>
                    <a:pt x="52738" y="54087"/>
                  </a:lnTo>
                  <a:lnTo>
                    <a:pt x="89164" y="25212"/>
                  </a:lnTo>
                  <a:lnTo>
                    <a:pt x="132143" y="6596"/>
                  </a:lnTo>
                  <a:lnTo>
                    <a:pt x="179953" y="0"/>
                  </a:lnTo>
                  <a:lnTo>
                    <a:pt x="227828" y="6596"/>
                  </a:lnTo>
                  <a:lnTo>
                    <a:pt x="270850" y="25212"/>
                  </a:lnTo>
                  <a:lnTo>
                    <a:pt x="307303" y="54087"/>
                  </a:lnTo>
                  <a:lnTo>
                    <a:pt x="335467" y="91461"/>
                  </a:lnTo>
                  <a:lnTo>
                    <a:pt x="353625" y="135574"/>
                  </a:lnTo>
                  <a:lnTo>
                    <a:pt x="360060" y="184666"/>
                  </a:lnTo>
                  <a:lnTo>
                    <a:pt x="353625" y="233752"/>
                  </a:lnTo>
                  <a:lnTo>
                    <a:pt x="335467" y="277862"/>
                  </a:lnTo>
                  <a:lnTo>
                    <a:pt x="307303" y="315234"/>
                  </a:lnTo>
                  <a:lnTo>
                    <a:pt x="270850" y="344108"/>
                  </a:lnTo>
                  <a:lnTo>
                    <a:pt x="227828" y="362723"/>
                  </a:lnTo>
                  <a:lnTo>
                    <a:pt x="179953" y="369320"/>
                  </a:lnTo>
                  <a:lnTo>
                    <a:pt x="132143" y="362723"/>
                  </a:lnTo>
                  <a:lnTo>
                    <a:pt x="89164" y="344108"/>
                  </a:lnTo>
                  <a:lnTo>
                    <a:pt x="52738" y="315234"/>
                  </a:lnTo>
                  <a:lnTo>
                    <a:pt x="24587" y="277862"/>
                  </a:lnTo>
                  <a:lnTo>
                    <a:pt x="6433" y="233752"/>
                  </a:lnTo>
                  <a:lnTo>
                    <a:pt x="0" y="184666"/>
                  </a:lnTo>
                  <a:close/>
                </a:path>
              </a:pathLst>
            </a:custGeom>
            <a:ln w="253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00215" y="3212957"/>
              <a:ext cx="360680" cy="369570"/>
            </a:xfrm>
            <a:custGeom>
              <a:avLst/>
              <a:gdLst/>
              <a:ahLst/>
              <a:cxnLst/>
              <a:rect l="l" t="t" r="r" b="b"/>
              <a:pathLst>
                <a:path w="360679" h="369570">
                  <a:moveTo>
                    <a:pt x="179953" y="0"/>
                  </a:moveTo>
                  <a:lnTo>
                    <a:pt x="132101" y="6597"/>
                  </a:lnTo>
                  <a:lnTo>
                    <a:pt x="89109" y="25215"/>
                  </a:lnTo>
                  <a:lnTo>
                    <a:pt x="52692" y="54094"/>
                  </a:lnTo>
                  <a:lnTo>
                    <a:pt x="24560" y="91471"/>
                  </a:lnTo>
                  <a:lnTo>
                    <a:pt x="6425" y="135586"/>
                  </a:lnTo>
                  <a:lnTo>
                    <a:pt x="0" y="184678"/>
                  </a:lnTo>
                  <a:lnTo>
                    <a:pt x="6425" y="233767"/>
                  </a:lnTo>
                  <a:lnTo>
                    <a:pt x="24560" y="277877"/>
                  </a:lnTo>
                  <a:lnTo>
                    <a:pt x="52692" y="315247"/>
                  </a:lnTo>
                  <a:lnTo>
                    <a:pt x="89109" y="344118"/>
                  </a:lnTo>
                  <a:lnTo>
                    <a:pt x="132101" y="362730"/>
                  </a:lnTo>
                  <a:lnTo>
                    <a:pt x="179953" y="369326"/>
                  </a:lnTo>
                  <a:lnTo>
                    <a:pt x="227828" y="362730"/>
                  </a:lnTo>
                  <a:lnTo>
                    <a:pt x="270850" y="344118"/>
                  </a:lnTo>
                  <a:lnTo>
                    <a:pt x="307303" y="315247"/>
                  </a:lnTo>
                  <a:lnTo>
                    <a:pt x="335467" y="277877"/>
                  </a:lnTo>
                  <a:lnTo>
                    <a:pt x="353625" y="233767"/>
                  </a:lnTo>
                  <a:lnTo>
                    <a:pt x="360060" y="184678"/>
                  </a:lnTo>
                  <a:lnTo>
                    <a:pt x="353625" y="135586"/>
                  </a:lnTo>
                  <a:lnTo>
                    <a:pt x="335467" y="91471"/>
                  </a:lnTo>
                  <a:lnTo>
                    <a:pt x="307303" y="54094"/>
                  </a:lnTo>
                  <a:lnTo>
                    <a:pt x="270850" y="25215"/>
                  </a:lnTo>
                  <a:lnTo>
                    <a:pt x="227828" y="6597"/>
                  </a:lnTo>
                  <a:lnTo>
                    <a:pt x="179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00215" y="3212957"/>
              <a:ext cx="360680" cy="369570"/>
            </a:xfrm>
            <a:custGeom>
              <a:avLst/>
              <a:gdLst/>
              <a:ahLst/>
              <a:cxnLst/>
              <a:rect l="l" t="t" r="r" b="b"/>
              <a:pathLst>
                <a:path w="360679" h="369570">
                  <a:moveTo>
                    <a:pt x="0" y="184678"/>
                  </a:moveTo>
                  <a:lnTo>
                    <a:pt x="6425" y="135586"/>
                  </a:lnTo>
                  <a:lnTo>
                    <a:pt x="24560" y="91471"/>
                  </a:lnTo>
                  <a:lnTo>
                    <a:pt x="52692" y="54094"/>
                  </a:lnTo>
                  <a:lnTo>
                    <a:pt x="89109" y="25215"/>
                  </a:lnTo>
                  <a:lnTo>
                    <a:pt x="132101" y="6597"/>
                  </a:lnTo>
                  <a:lnTo>
                    <a:pt x="179953" y="0"/>
                  </a:lnTo>
                  <a:lnTo>
                    <a:pt x="227828" y="6597"/>
                  </a:lnTo>
                  <a:lnTo>
                    <a:pt x="270850" y="25215"/>
                  </a:lnTo>
                  <a:lnTo>
                    <a:pt x="307303" y="54094"/>
                  </a:lnTo>
                  <a:lnTo>
                    <a:pt x="335467" y="91471"/>
                  </a:lnTo>
                  <a:lnTo>
                    <a:pt x="353625" y="135586"/>
                  </a:lnTo>
                  <a:lnTo>
                    <a:pt x="360060" y="184678"/>
                  </a:lnTo>
                  <a:lnTo>
                    <a:pt x="353625" y="233767"/>
                  </a:lnTo>
                  <a:lnTo>
                    <a:pt x="335467" y="277877"/>
                  </a:lnTo>
                  <a:lnTo>
                    <a:pt x="307303" y="315247"/>
                  </a:lnTo>
                  <a:lnTo>
                    <a:pt x="270850" y="344118"/>
                  </a:lnTo>
                  <a:lnTo>
                    <a:pt x="227828" y="362730"/>
                  </a:lnTo>
                  <a:lnTo>
                    <a:pt x="179953" y="369326"/>
                  </a:lnTo>
                  <a:lnTo>
                    <a:pt x="132101" y="362730"/>
                  </a:lnTo>
                  <a:lnTo>
                    <a:pt x="89109" y="344118"/>
                  </a:lnTo>
                  <a:lnTo>
                    <a:pt x="52692" y="315247"/>
                  </a:lnTo>
                  <a:lnTo>
                    <a:pt x="24560" y="277877"/>
                  </a:lnTo>
                  <a:lnTo>
                    <a:pt x="6425" y="233767"/>
                  </a:lnTo>
                  <a:lnTo>
                    <a:pt x="0" y="184678"/>
                  </a:lnTo>
                  <a:close/>
                </a:path>
              </a:pathLst>
            </a:custGeom>
            <a:ln w="253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20096" y="3212957"/>
              <a:ext cx="1368425" cy="1296670"/>
            </a:xfrm>
            <a:custGeom>
              <a:avLst/>
              <a:gdLst/>
              <a:ahLst/>
              <a:cxnLst/>
              <a:rect l="l" t="t" r="r" b="b"/>
              <a:pathLst>
                <a:path w="1368425" h="1296670">
                  <a:moveTo>
                    <a:pt x="0" y="936132"/>
                  </a:moveTo>
                  <a:lnTo>
                    <a:pt x="1152143" y="0"/>
                  </a:lnTo>
                </a:path>
                <a:path w="1368425" h="1296670">
                  <a:moveTo>
                    <a:pt x="216011" y="1296177"/>
                  </a:moveTo>
                  <a:lnTo>
                    <a:pt x="1368155" y="36006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00215" y="3325629"/>
              <a:ext cx="288290" cy="247650"/>
            </a:xfrm>
            <a:custGeom>
              <a:avLst/>
              <a:gdLst/>
              <a:ahLst/>
              <a:cxnLst/>
              <a:rect l="l" t="t" r="r" b="b"/>
              <a:pathLst>
                <a:path w="288290" h="247650">
                  <a:moveTo>
                    <a:pt x="288035" y="0"/>
                  </a:moveTo>
                  <a:lnTo>
                    <a:pt x="0" y="0"/>
                  </a:lnTo>
                  <a:lnTo>
                    <a:pt x="0" y="247388"/>
                  </a:lnTo>
                  <a:lnTo>
                    <a:pt x="288035" y="247388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49418" y="4077080"/>
              <a:ext cx="121285" cy="432434"/>
            </a:xfrm>
            <a:custGeom>
              <a:avLst/>
              <a:gdLst/>
              <a:ahLst/>
              <a:cxnLst/>
              <a:rect l="l" t="t" r="r" b="b"/>
              <a:pathLst>
                <a:path w="121285" h="432435">
                  <a:moveTo>
                    <a:pt x="26670" y="344936"/>
                  </a:moveTo>
                  <a:lnTo>
                    <a:pt x="22341" y="347984"/>
                  </a:lnTo>
                  <a:lnTo>
                    <a:pt x="21854" y="351032"/>
                  </a:lnTo>
                  <a:lnTo>
                    <a:pt x="78607" y="432054"/>
                  </a:lnTo>
                  <a:lnTo>
                    <a:pt x="82911" y="423041"/>
                  </a:lnTo>
                  <a:lnTo>
                    <a:pt x="73152" y="423041"/>
                  </a:lnTo>
                  <a:lnTo>
                    <a:pt x="71688" y="405471"/>
                  </a:lnTo>
                  <a:lnTo>
                    <a:pt x="31120" y="347603"/>
                  </a:lnTo>
                  <a:lnTo>
                    <a:pt x="29596" y="345567"/>
                  </a:lnTo>
                  <a:lnTo>
                    <a:pt x="26670" y="344936"/>
                  </a:lnTo>
                  <a:close/>
                </a:path>
                <a:path w="121285" h="432435">
                  <a:moveTo>
                    <a:pt x="71688" y="405471"/>
                  </a:moveTo>
                  <a:lnTo>
                    <a:pt x="73152" y="423041"/>
                  </a:lnTo>
                  <a:lnTo>
                    <a:pt x="82692" y="422279"/>
                  </a:lnTo>
                  <a:lnTo>
                    <a:pt x="82553" y="420624"/>
                  </a:lnTo>
                  <a:lnTo>
                    <a:pt x="73548" y="420624"/>
                  </a:lnTo>
                  <a:lnTo>
                    <a:pt x="77095" y="413182"/>
                  </a:lnTo>
                  <a:lnTo>
                    <a:pt x="71688" y="405471"/>
                  </a:lnTo>
                  <a:close/>
                </a:path>
                <a:path w="121285" h="432435">
                  <a:moveTo>
                    <a:pt x="115580" y="337566"/>
                  </a:moveTo>
                  <a:lnTo>
                    <a:pt x="112654" y="338577"/>
                  </a:lnTo>
                  <a:lnTo>
                    <a:pt x="81209" y="404550"/>
                  </a:lnTo>
                  <a:lnTo>
                    <a:pt x="82692" y="422279"/>
                  </a:lnTo>
                  <a:lnTo>
                    <a:pt x="73152" y="423041"/>
                  </a:lnTo>
                  <a:lnTo>
                    <a:pt x="82911" y="423041"/>
                  </a:lnTo>
                  <a:lnTo>
                    <a:pt x="120207" y="344936"/>
                  </a:lnTo>
                  <a:lnTo>
                    <a:pt x="121279" y="342650"/>
                  </a:lnTo>
                  <a:lnTo>
                    <a:pt x="120274" y="339852"/>
                  </a:lnTo>
                  <a:lnTo>
                    <a:pt x="117866" y="338709"/>
                  </a:lnTo>
                  <a:lnTo>
                    <a:pt x="115580" y="337566"/>
                  </a:lnTo>
                  <a:close/>
                </a:path>
                <a:path w="121285" h="432435">
                  <a:moveTo>
                    <a:pt x="77095" y="413182"/>
                  </a:moveTo>
                  <a:lnTo>
                    <a:pt x="73548" y="420624"/>
                  </a:lnTo>
                  <a:lnTo>
                    <a:pt x="81777" y="419862"/>
                  </a:lnTo>
                  <a:lnTo>
                    <a:pt x="77095" y="413182"/>
                  </a:lnTo>
                  <a:close/>
                </a:path>
                <a:path w="121285" h="432435">
                  <a:moveTo>
                    <a:pt x="81209" y="404550"/>
                  </a:moveTo>
                  <a:lnTo>
                    <a:pt x="77095" y="413182"/>
                  </a:lnTo>
                  <a:lnTo>
                    <a:pt x="81777" y="419862"/>
                  </a:lnTo>
                  <a:lnTo>
                    <a:pt x="73548" y="420624"/>
                  </a:lnTo>
                  <a:lnTo>
                    <a:pt x="82553" y="420624"/>
                  </a:lnTo>
                  <a:lnTo>
                    <a:pt x="81209" y="404550"/>
                  </a:lnTo>
                  <a:close/>
                </a:path>
                <a:path w="121285" h="432435">
                  <a:moveTo>
                    <a:pt x="44238" y="18816"/>
                  </a:moveTo>
                  <a:lnTo>
                    <a:pt x="40198" y="27287"/>
                  </a:lnTo>
                  <a:lnTo>
                    <a:pt x="71688" y="405471"/>
                  </a:lnTo>
                  <a:lnTo>
                    <a:pt x="77095" y="413182"/>
                  </a:lnTo>
                  <a:lnTo>
                    <a:pt x="81209" y="404550"/>
                  </a:lnTo>
                  <a:lnTo>
                    <a:pt x="49585" y="26443"/>
                  </a:lnTo>
                  <a:lnTo>
                    <a:pt x="44238" y="18816"/>
                  </a:lnTo>
                  <a:close/>
                </a:path>
                <a:path w="121285" h="432435">
                  <a:moveTo>
                    <a:pt x="42672" y="0"/>
                  </a:moveTo>
                  <a:lnTo>
                    <a:pt x="1158" y="86999"/>
                  </a:lnTo>
                  <a:lnTo>
                    <a:pt x="0" y="89285"/>
                  </a:lnTo>
                  <a:lnTo>
                    <a:pt x="1005" y="92202"/>
                  </a:lnTo>
                  <a:lnTo>
                    <a:pt x="5852" y="94488"/>
                  </a:lnTo>
                  <a:lnTo>
                    <a:pt x="8625" y="93476"/>
                  </a:lnTo>
                  <a:lnTo>
                    <a:pt x="40198" y="27287"/>
                  </a:lnTo>
                  <a:lnTo>
                    <a:pt x="38740" y="9774"/>
                  </a:lnTo>
                  <a:lnTo>
                    <a:pt x="48127" y="9012"/>
                  </a:lnTo>
                  <a:lnTo>
                    <a:pt x="48988" y="9012"/>
                  </a:lnTo>
                  <a:lnTo>
                    <a:pt x="42672" y="0"/>
                  </a:lnTo>
                  <a:close/>
                </a:path>
                <a:path w="121285" h="432435">
                  <a:moveTo>
                    <a:pt x="48988" y="9012"/>
                  </a:moveTo>
                  <a:lnTo>
                    <a:pt x="48127" y="9012"/>
                  </a:lnTo>
                  <a:lnTo>
                    <a:pt x="49585" y="26443"/>
                  </a:lnTo>
                  <a:lnTo>
                    <a:pt x="91683" y="86487"/>
                  </a:lnTo>
                  <a:lnTo>
                    <a:pt x="94609" y="86999"/>
                  </a:lnTo>
                  <a:lnTo>
                    <a:pt x="96774" y="85475"/>
                  </a:lnTo>
                  <a:lnTo>
                    <a:pt x="98938" y="84069"/>
                  </a:lnTo>
                  <a:lnTo>
                    <a:pt x="99456" y="81021"/>
                  </a:lnTo>
                  <a:lnTo>
                    <a:pt x="48988" y="9012"/>
                  </a:lnTo>
                  <a:close/>
                </a:path>
                <a:path w="121285" h="432435">
                  <a:moveTo>
                    <a:pt x="48127" y="9012"/>
                  </a:moveTo>
                  <a:lnTo>
                    <a:pt x="38740" y="9774"/>
                  </a:lnTo>
                  <a:lnTo>
                    <a:pt x="40198" y="27287"/>
                  </a:lnTo>
                  <a:lnTo>
                    <a:pt x="44238" y="18816"/>
                  </a:lnTo>
                  <a:lnTo>
                    <a:pt x="39502" y="12060"/>
                  </a:lnTo>
                  <a:lnTo>
                    <a:pt x="47762" y="11430"/>
                  </a:lnTo>
                  <a:lnTo>
                    <a:pt x="48330" y="11430"/>
                  </a:lnTo>
                  <a:lnTo>
                    <a:pt x="48127" y="9012"/>
                  </a:lnTo>
                  <a:close/>
                </a:path>
                <a:path w="121285" h="432435">
                  <a:moveTo>
                    <a:pt x="48330" y="11430"/>
                  </a:moveTo>
                  <a:lnTo>
                    <a:pt x="47762" y="11430"/>
                  </a:lnTo>
                  <a:lnTo>
                    <a:pt x="44238" y="18816"/>
                  </a:lnTo>
                  <a:lnTo>
                    <a:pt x="49585" y="26443"/>
                  </a:lnTo>
                  <a:lnTo>
                    <a:pt x="48330" y="11430"/>
                  </a:lnTo>
                  <a:close/>
                </a:path>
                <a:path w="121285" h="432435">
                  <a:moveTo>
                    <a:pt x="47762" y="11430"/>
                  </a:moveTo>
                  <a:lnTo>
                    <a:pt x="39502" y="12060"/>
                  </a:lnTo>
                  <a:lnTo>
                    <a:pt x="44238" y="18816"/>
                  </a:lnTo>
                  <a:lnTo>
                    <a:pt x="47762" y="11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759582" y="4148976"/>
            <a:ext cx="1586865" cy="5791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R="247650" algn="ctr">
              <a:lnSpc>
                <a:spcPct val="100000"/>
              </a:lnSpc>
              <a:spcBef>
                <a:spcPts val="245"/>
              </a:spcBef>
            </a:pPr>
            <a:r>
              <a:rPr sz="1800" spc="-60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600" spc="-75" dirty="0">
                <a:latin typeface="Arial"/>
                <a:cs typeface="Arial"/>
              </a:rPr>
              <a:t>Circular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waveguide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06967" y="5323332"/>
            <a:ext cx="2098040" cy="1130300"/>
            <a:chOff x="2406967" y="5323332"/>
            <a:chExt cx="2098040" cy="1130300"/>
          </a:xfrm>
        </p:grpSpPr>
        <p:sp>
          <p:nvSpPr>
            <p:cNvPr id="19" name="object 19"/>
            <p:cNvSpPr/>
            <p:nvPr/>
          </p:nvSpPr>
          <p:spPr>
            <a:xfrm>
              <a:off x="2411729" y="5373243"/>
              <a:ext cx="2088514" cy="1080135"/>
            </a:xfrm>
            <a:custGeom>
              <a:avLst/>
              <a:gdLst/>
              <a:ahLst/>
              <a:cxnLst/>
              <a:rect l="l" t="t" r="r" b="b"/>
              <a:pathLst>
                <a:path w="2088514" h="1080135">
                  <a:moveTo>
                    <a:pt x="0" y="0"/>
                  </a:moveTo>
                  <a:lnTo>
                    <a:pt x="2088276" y="0"/>
                  </a:lnTo>
                </a:path>
                <a:path w="2088514" h="1080135">
                  <a:moveTo>
                    <a:pt x="1044183" y="0"/>
                  </a:moveTo>
                  <a:lnTo>
                    <a:pt x="1044183" y="1080098"/>
                  </a:lnTo>
                </a:path>
                <a:path w="2088514" h="1080135">
                  <a:moveTo>
                    <a:pt x="1044183" y="0"/>
                  </a:moveTo>
                  <a:lnTo>
                    <a:pt x="0" y="864071"/>
                  </a:lnTo>
                </a:path>
                <a:path w="2088514" h="1080135">
                  <a:moveTo>
                    <a:pt x="1044183" y="0"/>
                  </a:moveTo>
                  <a:lnTo>
                    <a:pt x="2088276" y="864071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06013" y="5323332"/>
              <a:ext cx="860425" cy="923925"/>
            </a:xfrm>
            <a:custGeom>
              <a:avLst/>
              <a:gdLst/>
              <a:ahLst/>
              <a:cxnLst/>
              <a:rect l="l" t="t" r="r" b="b"/>
              <a:pathLst>
                <a:path w="860425" h="923925">
                  <a:moveTo>
                    <a:pt x="99695" y="838339"/>
                  </a:moveTo>
                  <a:lnTo>
                    <a:pt x="98933" y="835418"/>
                  </a:lnTo>
                  <a:lnTo>
                    <a:pt x="96774" y="834085"/>
                  </a:lnTo>
                  <a:lnTo>
                    <a:pt x="94488" y="832764"/>
                  </a:lnTo>
                  <a:lnTo>
                    <a:pt x="91567" y="833526"/>
                  </a:lnTo>
                  <a:lnTo>
                    <a:pt x="90157" y="835799"/>
                  </a:lnTo>
                  <a:lnTo>
                    <a:pt x="54622" y="896734"/>
                  </a:lnTo>
                  <a:lnTo>
                    <a:pt x="54622" y="275767"/>
                  </a:lnTo>
                  <a:lnTo>
                    <a:pt x="45097" y="275767"/>
                  </a:lnTo>
                  <a:lnTo>
                    <a:pt x="45097" y="896772"/>
                  </a:lnTo>
                  <a:lnTo>
                    <a:pt x="45097" y="914400"/>
                  </a:lnTo>
                  <a:lnTo>
                    <a:pt x="45072" y="896734"/>
                  </a:lnTo>
                  <a:lnTo>
                    <a:pt x="9512" y="835799"/>
                  </a:lnTo>
                  <a:lnTo>
                    <a:pt x="8255" y="833526"/>
                  </a:lnTo>
                  <a:lnTo>
                    <a:pt x="5334" y="832764"/>
                  </a:lnTo>
                  <a:lnTo>
                    <a:pt x="762" y="835418"/>
                  </a:lnTo>
                  <a:lnTo>
                    <a:pt x="0" y="838339"/>
                  </a:lnTo>
                  <a:lnTo>
                    <a:pt x="1282" y="840613"/>
                  </a:lnTo>
                  <a:lnTo>
                    <a:pt x="49898" y="923861"/>
                  </a:lnTo>
                  <a:lnTo>
                    <a:pt x="55410" y="914400"/>
                  </a:lnTo>
                  <a:lnTo>
                    <a:pt x="98425" y="840613"/>
                  </a:lnTo>
                  <a:lnTo>
                    <a:pt x="99695" y="838339"/>
                  </a:lnTo>
                  <a:close/>
                </a:path>
                <a:path w="860425" h="923925">
                  <a:moveTo>
                    <a:pt x="859904" y="49911"/>
                  </a:moveTo>
                  <a:lnTo>
                    <a:pt x="851649" y="45097"/>
                  </a:lnTo>
                  <a:lnTo>
                    <a:pt x="776719" y="1282"/>
                  </a:lnTo>
                  <a:lnTo>
                    <a:pt x="774433" y="0"/>
                  </a:lnTo>
                  <a:lnTo>
                    <a:pt x="771512" y="762"/>
                  </a:lnTo>
                  <a:lnTo>
                    <a:pt x="770255" y="3048"/>
                  </a:lnTo>
                  <a:lnTo>
                    <a:pt x="768858" y="5334"/>
                  </a:lnTo>
                  <a:lnTo>
                    <a:pt x="769620" y="8255"/>
                  </a:lnTo>
                  <a:lnTo>
                    <a:pt x="771906" y="9525"/>
                  </a:lnTo>
                  <a:lnTo>
                    <a:pt x="832878" y="45097"/>
                  </a:lnTo>
                  <a:lnTo>
                    <a:pt x="373900" y="45097"/>
                  </a:lnTo>
                  <a:lnTo>
                    <a:pt x="373900" y="54622"/>
                  </a:lnTo>
                  <a:lnTo>
                    <a:pt x="832840" y="54622"/>
                  </a:lnTo>
                  <a:lnTo>
                    <a:pt x="771906" y="90170"/>
                  </a:lnTo>
                  <a:lnTo>
                    <a:pt x="769620" y="91579"/>
                  </a:lnTo>
                  <a:lnTo>
                    <a:pt x="768858" y="94488"/>
                  </a:lnTo>
                  <a:lnTo>
                    <a:pt x="770255" y="96774"/>
                  </a:lnTo>
                  <a:lnTo>
                    <a:pt x="771512" y="99060"/>
                  </a:lnTo>
                  <a:lnTo>
                    <a:pt x="774433" y="99822"/>
                  </a:lnTo>
                  <a:lnTo>
                    <a:pt x="776719" y="98437"/>
                  </a:lnTo>
                  <a:lnTo>
                    <a:pt x="851839" y="54622"/>
                  </a:lnTo>
                  <a:lnTo>
                    <a:pt x="859904" y="499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62677" y="5955435"/>
              <a:ext cx="110371" cy="1047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98919" y="5912132"/>
              <a:ext cx="110124" cy="1059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265933" y="5062472"/>
            <a:ext cx="2889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95" dirty="0">
                <a:latin typeface="Arial"/>
                <a:cs typeface="Arial"/>
              </a:rPr>
              <a:t>V</a:t>
            </a:r>
            <a:r>
              <a:rPr sz="1950" spc="-292" baseline="-21367" dirty="0">
                <a:latin typeface="Arial"/>
                <a:cs typeface="Arial"/>
              </a:rPr>
              <a:t>g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13400" y="6629201"/>
            <a:ext cx="225425" cy="18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94055" y="5710839"/>
            <a:ext cx="313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210" dirty="0">
                <a:latin typeface="Arial"/>
                <a:cs typeface="Arial"/>
              </a:rPr>
              <a:t>V</a:t>
            </a:r>
            <a:r>
              <a:rPr sz="1950" spc="-315" baseline="-21367" dirty="0">
                <a:latin typeface="Arial"/>
                <a:cs typeface="Arial"/>
              </a:rPr>
              <a:t>R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09774" y="6070797"/>
            <a:ext cx="3041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35" dirty="0">
                <a:latin typeface="Arial"/>
                <a:cs typeface="Arial"/>
              </a:rPr>
              <a:t>V</a:t>
            </a:r>
            <a:r>
              <a:rPr sz="1950" spc="-202" baseline="-21367" dirty="0">
                <a:latin typeface="Arial"/>
                <a:cs typeface="Arial"/>
              </a:rPr>
              <a:t>n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93570" y="5638593"/>
            <a:ext cx="2641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14" dirty="0">
                <a:latin typeface="Arial"/>
                <a:cs typeface="Arial"/>
              </a:rPr>
              <a:t>V</a:t>
            </a:r>
            <a:r>
              <a:rPr sz="1950" spc="-172" baseline="-21367" dirty="0">
                <a:latin typeface="Arial"/>
                <a:cs typeface="Arial"/>
              </a:rPr>
              <a:t>I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83560" y="5243574"/>
            <a:ext cx="3413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4010" algn="l"/>
              </a:tabLst>
            </a:pPr>
            <a:r>
              <a:rPr sz="2400" spc="-240" dirty="0">
                <a:latin typeface="Arial"/>
                <a:cs typeface="Arial"/>
              </a:rPr>
              <a:t>V</a:t>
            </a:r>
            <a:r>
              <a:rPr sz="2400" spc="-240" dirty="0">
                <a:latin typeface="Times New Roman"/>
                <a:cs typeface="Times New Roman"/>
              </a:rPr>
              <a:t>	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95" dirty="0">
                <a:latin typeface="Arial"/>
                <a:cs typeface="Arial"/>
              </a:rPr>
              <a:t>guided </a:t>
            </a:r>
            <a:r>
              <a:rPr sz="2400" spc="-105" dirty="0">
                <a:latin typeface="Arial"/>
                <a:cs typeface="Arial"/>
              </a:rPr>
              <a:t>by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wall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58160" y="5420359"/>
            <a:ext cx="3397250" cy="1312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>
              <a:lnSpc>
                <a:spcPts val="1705"/>
              </a:lnSpc>
              <a:spcBef>
                <a:spcPts val="95"/>
              </a:spcBef>
            </a:pPr>
            <a:r>
              <a:rPr sz="1600" spc="-140" dirty="0">
                <a:latin typeface="Arial"/>
                <a:cs typeface="Arial"/>
              </a:rPr>
              <a:t>g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ts val="2665"/>
              </a:lnSpc>
            </a:pPr>
            <a:r>
              <a:rPr sz="2400" spc="-85" dirty="0">
                <a:latin typeface="Arial"/>
                <a:cs typeface="Arial"/>
              </a:rPr>
              <a:t>(group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velocity)</a:t>
            </a:r>
            <a:endParaRPr sz="24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sz="2400" spc="-180" dirty="0">
                <a:latin typeface="Arial"/>
                <a:cs typeface="Arial"/>
              </a:rPr>
              <a:t>V</a:t>
            </a:r>
            <a:r>
              <a:rPr sz="2400" spc="-270" baseline="-20833" dirty="0">
                <a:latin typeface="Arial"/>
                <a:cs typeface="Arial"/>
              </a:rPr>
              <a:t>n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65" dirty="0">
                <a:latin typeface="Arial"/>
                <a:cs typeface="Arial"/>
              </a:rPr>
              <a:t>normal velocity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  </a:t>
            </a:r>
            <a:r>
              <a:rPr sz="2400" spc="-50" dirty="0">
                <a:latin typeface="Arial"/>
                <a:cs typeface="Arial"/>
              </a:rPr>
              <a:t>wall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259634" y="2632123"/>
            <a:ext cx="1944370" cy="946150"/>
            <a:chOff x="1259634" y="2632123"/>
            <a:chExt cx="1944370" cy="946150"/>
          </a:xfrm>
        </p:grpSpPr>
        <p:sp>
          <p:nvSpPr>
            <p:cNvPr id="4" name="object 4"/>
            <p:cNvSpPr/>
            <p:nvPr/>
          </p:nvSpPr>
          <p:spPr>
            <a:xfrm>
              <a:off x="1259634" y="2636885"/>
              <a:ext cx="1944370" cy="936625"/>
            </a:xfrm>
            <a:custGeom>
              <a:avLst/>
              <a:gdLst/>
              <a:ahLst/>
              <a:cxnLst/>
              <a:rect l="l" t="t" r="r" b="b"/>
              <a:pathLst>
                <a:path w="1944370" h="936625">
                  <a:moveTo>
                    <a:pt x="0" y="0"/>
                  </a:moveTo>
                  <a:lnTo>
                    <a:pt x="1944209" y="0"/>
                  </a:lnTo>
                </a:path>
                <a:path w="1944370" h="936625">
                  <a:moveTo>
                    <a:pt x="0" y="936132"/>
                  </a:moveTo>
                  <a:lnTo>
                    <a:pt x="1944209" y="936132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53820" y="2636888"/>
              <a:ext cx="1828164" cy="936625"/>
            </a:xfrm>
            <a:custGeom>
              <a:avLst/>
              <a:gdLst/>
              <a:ahLst/>
              <a:cxnLst/>
              <a:rect l="l" t="t" r="r" b="b"/>
              <a:pathLst>
                <a:path w="1828164" h="936625">
                  <a:moveTo>
                    <a:pt x="99695" y="85496"/>
                  </a:moveTo>
                  <a:lnTo>
                    <a:pt x="98412" y="83210"/>
                  </a:lnTo>
                  <a:lnTo>
                    <a:pt x="55283" y="9423"/>
                  </a:lnTo>
                  <a:lnTo>
                    <a:pt x="49784" y="0"/>
                  </a:lnTo>
                  <a:lnTo>
                    <a:pt x="1257" y="83210"/>
                  </a:lnTo>
                  <a:lnTo>
                    <a:pt x="0" y="85496"/>
                  </a:lnTo>
                  <a:lnTo>
                    <a:pt x="762" y="88392"/>
                  </a:lnTo>
                  <a:lnTo>
                    <a:pt x="2921" y="89801"/>
                  </a:lnTo>
                  <a:lnTo>
                    <a:pt x="5207" y="91071"/>
                  </a:lnTo>
                  <a:lnTo>
                    <a:pt x="8115" y="90309"/>
                  </a:lnTo>
                  <a:lnTo>
                    <a:pt x="9525" y="88023"/>
                  </a:lnTo>
                  <a:lnTo>
                    <a:pt x="45072" y="27076"/>
                  </a:lnTo>
                  <a:lnTo>
                    <a:pt x="45072" y="936142"/>
                  </a:lnTo>
                  <a:lnTo>
                    <a:pt x="54597" y="936142"/>
                  </a:lnTo>
                  <a:lnTo>
                    <a:pt x="54597" y="27051"/>
                  </a:lnTo>
                  <a:lnTo>
                    <a:pt x="90170" y="88023"/>
                  </a:lnTo>
                  <a:lnTo>
                    <a:pt x="91440" y="90309"/>
                  </a:lnTo>
                  <a:lnTo>
                    <a:pt x="94361" y="91071"/>
                  </a:lnTo>
                  <a:lnTo>
                    <a:pt x="96647" y="89801"/>
                  </a:lnTo>
                  <a:lnTo>
                    <a:pt x="98933" y="88392"/>
                  </a:lnTo>
                  <a:lnTo>
                    <a:pt x="99695" y="85496"/>
                  </a:lnTo>
                  <a:close/>
                </a:path>
                <a:path w="1828164" h="936625">
                  <a:moveTo>
                    <a:pt x="315722" y="85496"/>
                  </a:moveTo>
                  <a:lnTo>
                    <a:pt x="314439" y="83210"/>
                  </a:lnTo>
                  <a:lnTo>
                    <a:pt x="271310" y="9423"/>
                  </a:lnTo>
                  <a:lnTo>
                    <a:pt x="265811" y="0"/>
                  </a:lnTo>
                  <a:lnTo>
                    <a:pt x="217284" y="83210"/>
                  </a:lnTo>
                  <a:lnTo>
                    <a:pt x="215900" y="85496"/>
                  </a:lnTo>
                  <a:lnTo>
                    <a:pt x="216789" y="88392"/>
                  </a:lnTo>
                  <a:lnTo>
                    <a:pt x="218948" y="89801"/>
                  </a:lnTo>
                  <a:lnTo>
                    <a:pt x="221234" y="91071"/>
                  </a:lnTo>
                  <a:lnTo>
                    <a:pt x="224142" y="90309"/>
                  </a:lnTo>
                  <a:lnTo>
                    <a:pt x="225552" y="88023"/>
                  </a:lnTo>
                  <a:lnTo>
                    <a:pt x="261099" y="27076"/>
                  </a:lnTo>
                  <a:lnTo>
                    <a:pt x="261099" y="936142"/>
                  </a:lnTo>
                  <a:lnTo>
                    <a:pt x="270624" y="936142"/>
                  </a:lnTo>
                  <a:lnTo>
                    <a:pt x="270624" y="27051"/>
                  </a:lnTo>
                  <a:lnTo>
                    <a:pt x="306197" y="88023"/>
                  </a:lnTo>
                  <a:lnTo>
                    <a:pt x="307467" y="90309"/>
                  </a:lnTo>
                  <a:lnTo>
                    <a:pt x="310388" y="91071"/>
                  </a:lnTo>
                  <a:lnTo>
                    <a:pt x="312674" y="89801"/>
                  </a:lnTo>
                  <a:lnTo>
                    <a:pt x="314960" y="88392"/>
                  </a:lnTo>
                  <a:lnTo>
                    <a:pt x="315722" y="85496"/>
                  </a:lnTo>
                  <a:close/>
                </a:path>
                <a:path w="1828164" h="936625">
                  <a:moveTo>
                    <a:pt x="531749" y="85496"/>
                  </a:moveTo>
                  <a:lnTo>
                    <a:pt x="530466" y="83210"/>
                  </a:lnTo>
                  <a:lnTo>
                    <a:pt x="487337" y="9423"/>
                  </a:lnTo>
                  <a:lnTo>
                    <a:pt x="481838" y="0"/>
                  </a:lnTo>
                  <a:lnTo>
                    <a:pt x="433311" y="83210"/>
                  </a:lnTo>
                  <a:lnTo>
                    <a:pt x="431927" y="85496"/>
                  </a:lnTo>
                  <a:lnTo>
                    <a:pt x="432816" y="88392"/>
                  </a:lnTo>
                  <a:lnTo>
                    <a:pt x="434975" y="89801"/>
                  </a:lnTo>
                  <a:lnTo>
                    <a:pt x="437261" y="91071"/>
                  </a:lnTo>
                  <a:lnTo>
                    <a:pt x="440169" y="90309"/>
                  </a:lnTo>
                  <a:lnTo>
                    <a:pt x="441579" y="88023"/>
                  </a:lnTo>
                  <a:lnTo>
                    <a:pt x="477126" y="27076"/>
                  </a:lnTo>
                  <a:lnTo>
                    <a:pt x="477126" y="936142"/>
                  </a:lnTo>
                  <a:lnTo>
                    <a:pt x="486651" y="936142"/>
                  </a:lnTo>
                  <a:lnTo>
                    <a:pt x="486651" y="27051"/>
                  </a:lnTo>
                  <a:lnTo>
                    <a:pt x="522224" y="88023"/>
                  </a:lnTo>
                  <a:lnTo>
                    <a:pt x="523494" y="90309"/>
                  </a:lnTo>
                  <a:lnTo>
                    <a:pt x="526415" y="91071"/>
                  </a:lnTo>
                  <a:lnTo>
                    <a:pt x="528701" y="89801"/>
                  </a:lnTo>
                  <a:lnTo>
                    <a:pt x="530987" y="88392"/>
                  </a:lnTo>
                  <a:lnTo>
                    <a:pt x="531749" y="85496"/>
                  </a:lnTo>
                  <a:close/>
                </a:path>
                <a:path w="1828164" h="936625">
                  <a:moveTo>
                    <a:pt x="747776" y="85496"/>
                  </a:moveTo>
                  <a:lnTo>
                    <a:pt x="746493" y="83210"/>
                  </a:lnTo>
                  <a:lnTo>
                    <a:pt x="703364" y="9423"/>
                  </a:lnTo>
                  <a:lnTo>
                    <a:pt x="697865" y="0"/>
                  </a:lnTo>
                  <a:lnTo>
                    <a:pt x="649338" y="83210"/>
                  </a:lnTo>
                  <a:lnTo>
                    <a:pt x="647954" y="85496"/>
                  </a:lnTo>
                  <a:lnTo>
                    <a:pt x="648716" y="88392"/>
                  </a:lnTo>
                  <a:lnTo>
                    <a:pt x="651002" y="89801"/>
                  </a:lnTo>
                  <a:lnTo>
                    <a:pt x="653288" y="91071"/>
                  </a:lnTo>
                  <a:lnTo>
                    <a:pt x="656196" y="90309"/>
                  </a:lnTo>
                  <a:lnTo>
                    <a:pt x="657606" y="88023"/>
                  </a:lnTo>
                  <a:lnTo>
                    <a:pt x="693153" y="27076"/>
                  </a:lnTo>
                  <a:lnTo>
                    <a:pt x="693153" y="936142"/>
                  </a:lnTo>
                  <a:lnTo>
                    <a:pt x="702678" y="936142"/>
                  </a:lnTo>
                  <a:lnTo>
                    <a:pt x="702678" y="27051"/>
                  </a:lnTo>
                  <a:lnTo>
                    <a:pt x="738251" y="88023"/>
                  </a:lnTo>
                  <a:lnTo>
                    <a:pt x="739521" y="90309"/>
                  </a:lnTo>
                  <a:lnTo>
                    <a:pt x="742442" y="91071"/>
                  </a:lnTo>
                  <a:lnTo>
                    <a:pt x="744728" y="89801"/>
                  </a:lnTo>
                  <a:lnTo>
                    <a:pt x="747014" y="88392"/>
                  </a:lnTo>
                  <a:lnTo>
                    <a:pt x="747776" y="85496"/>
                  </a:lnTo>
                  <a:close/>
                </a:path>
                <a:path w="1828164" h="936625">
                  <a:moveTo>
                    <a:pt x="963803" y="85496"/>
                  </a:moveTo>
                  <a:lnTo>
                    <a:pt x="962520" y="83210"/>
                  </a:lnTo>
                  <a:lnTo>
                    <a:pt x="919391" y="9423"/>
                  </a:lnTo>
                  <a:lnTo>
                    <a:pt x="913892" y="0"/>
                  </a:lnTo>
                  <a:lnTo>
                    <a:pt x="865365" y="83210"/>
                  </a:lnTo>
                  <a:lnTo>
                    <a:pt x="863981" y="85496"/>
                  </a:lnTo>
                  <a:lnTo>
                    <a:pt x="864743" y="88392"/>
                  </a:lnTo>
                  <a:lnTo>
                    <a:pt x="867029" y="89801"/>
                  </a:lnTo>
                  <a:lnTo>
                    <a:pt x="869315" y="91071"/>
                  </a:lnTo>
                  <a:lnTo>
                    <a:pt x="872223" y="90309"/>
                  </a:lnTo>
                  <a:lnTo>
                    <a:pt x="873633" y="88023"/>
                  </a:lnTo>
                  <a:lnTo>
                    <a:pt x="909180" y="27076"/>
                  </a:lnTo>
                  <a:lnTo>
                    <a:pt x="909180" y="936142"/>
                  </a:lnTo>
                  <a:lnTo>
                    <a:pt x="918705" y="936142"/>
                  </a:lnTo>
                  <a:lnTo>
                    <a:pt x="918705" y="27051"/>
                  </a:lnTo>
                  <a:lnTo>
                    <a:pt x="954278" y="88023"/>
                  </a:lnTo>
                  <a:lnTo>
                    <a:pt x="955548" y="90309"/>
                  </a:lnTo>
                  <a:lnTo>
                    <a:pt x="958469" y="91071"/>
                  </a:lnTo>
                  <a:lnTo>
                    <a:pt x="960755" y="89801"/>
                  </a:lnTo>
                  <a:lnTo>
                    <a:pt x="963041" y="88392"/>
                  </a:lnTo>
                  <a:lnTo>
                    <a:pt x="963803" y="85496"/>
                  </a:lnTo>
                  <a:close/>
                </a:path>
                <a:path w="1828164" h="936625">
                  <a:moveTo>
                    <a:pt x="1179830" y="85496"/>
                  </a:moveTo>
                  <a:lnTo>
                    <a:pt x="1178547" y="83210"/>
                  </a:lnTo>
                  <a:lnTo>
                    <a:pt x="1135418" y="9423"/>
                  </a:lnTo>
                  <a:lnTo>
                    <a:pt x="1129919" y="0"/>
                  </a:lnTo>
                  <a:lnTo>
                    <a:pt x="1081392" y="83210"/>
                  </a:lnTo>
                  <a:lnTo>
                    <a:pt x="1080008" y="85496"/>
                  </a:lnTo>
                  <a:lnTo>
                    <a:pt x="1080770" y="88392"/>
                  </a:lnTo>
                  <a:lnTo>
                    <a:pt x="1083056" y="89801"/>
                  </a:lnTo>
                  <a:lnTo>
                    <a:pt x="1085342" y="91071"/>
                  </a:lnTo>
                  <a:lnTo>
                    <a:pt x="1088250" y="90309"/>
                  </a:lnTo>
                  <a:lnTo>
                    <a:pt x="1089660" y="88023"/>
                  </a:lnTo>
                  <a:lnTo>
                    <a:pt x="1125207" y="27076"/>
                  </a:lnTo>
                  <a:lnTo>
                    <a:pt x="1125207" y="936142"/>
                  </a:lnTo>
                  <a:lnTo>
                    <a:pt x="1134732" y="936142"/>
                  </a:lnTo>
                  <a:lnTo>
                    <a:pt x="1134732" y="27051"/>
                  </a:lnTo>
                  <a:lnTo>
                    <a:pt x="1170305" y="88023"/>
                  </a:lnTo>
                  <a:lnTo>
                    <a:pt x="1171575" y="90309"/>
                  </a:lnTo>
                  <a:lnTo>
                    <a:pt x="1174496" y="91071"/>
                  </a:lnTo>
                  <a:lnTo>
                    <a:pt x="1176782" y="89801"/>
                  </a:lnTo>
                  <a:lnTo>
                    <a:pt x="1179068" y="88392"/>
                  </a:lnTo>
                  <a:lnTo>
                    <a:pt x="1179830" y="85496"/>
                  </a:lnTo>
                  <a:close/>
                </a:path>
                <a:path w="1828164" h="936625">
                  <a:moveTo>
                    <a:pt x="1395857" y="85496"/>
                  </a:moveTo>
                  <a:lnTo>
                    <a:pt x="1394574" y="83210"/>
                  </a:lnTo>
                  <a:lnTo>
                    <a:pt x="1351445" y="9423"/>
                  </a:lnTo>
                  <a:lnTo>
                    <a:pt x="1345946" y="0"/>
                  </a:lnTo>
                  <a:lnTo>
                    <a:pt x="1297419" y="83210"/>
                  </a:lnTo>
                  <a:lnTo>
                    <a:pt x="1296035" y="85496"/>
                  </a:lnTo>
                  <a:lnTo>
                    <a:pt x="1296797" y="88392"/>
                  </a:lnTo>
                  <a:lnTo>
                    <a:pt x="1299083" y="89801"/>
                  </a:lnTo>
                  <a:lnTo>
                    <a:pt x="1301369" y="91071"/>
                  </a:lnTo>
                  <a:lnTo>
                    <a:pt x="1304277" y="90309"/>
                  </a:lnTo>
                  <a:lnTo>
                    <a:pt x="1305687" y="88023"/>
                  </a:lnTo>
                  <a:lnTo>
                    <a:pt x="1341234" y="27076"/>
                  </a:lnTo>
                  <a:lnTo>
                    <a:pt x="1341234" y="936142"/>
                  </a:lnTo>
                  <a:lnTo>
                    <a:pt x="1350759" y="936142"/>
                  </a:lnTo>
                  <a:lnTo>
                    <a:pt x="1350759" y="27051"/>
                  </a:lnTo>
                  <a:lnTo>
                    <a:pt x="1386332" y="88023"/>
                  </a:lnTo>
                  <a:lnTo>
                    <a:pt x="1387602" y="90309"/>
                  </a:lnTo>
                  <a:lnTo>
                    <a:pt x="1390523" y="91071"/>
                  </a:lnTo>
                  <a:lnTo>
                    <a:pt x="1392809" y="89801"/>
                  </a:lnTo>
                  <a:lnTo>
                    <a:pt x="1395095" y="88392"/>
                  </a:lnTo>
                  <a:lnTo>
                    <a:pt x="1395857" y="85496"/>
                  </a:lnTo>
                  <a:close/>
                </a:path>
                <a:path w="1828164" h="936625">
                  <a:moveTo>
                    <a:pt x="1611884" y="85496"/>
                  </a:moveTo>
                  <a:lnTo>
                    <a:pt x="1610601" y="83210"/>
                  </a:lnTo>
                  <a:lnTo>
                    <a:pt x="1567472" y="9423"/>
                  </a:lnTo>
                  <a:lnTo>
                    <a:pt x="1561973" y="0"/>
                  </a:lnTo>
                  <a:lnTo>
                    <a:pt x="1513446" y="83210"/>
                  </a:lnTo>
                  <a:lnTo>
                    <a:pt x="1512062" y="85496"/>
                  </a:lnTo>
                  <a:lnTo>
                    <a:pt x="1512824" y="88392"/>
                  </a:lnTo>
                  <a:lnTo>
                    <a:pt x="1515110" y="89801"/>
                  </a:lnTo>
                  <a:lnTo>
                    <a:pt x="1517396" y="91071"/>
                  </a:lnTo>
                  <a:lnTo>
                    <a:pt x="1520304" y="90309"/>
                  </a:lnTo>
                  <a:lnTo>
                    <a:pt x="1521714" y="88023"/>
                  </a:lnTo>
                  <a:lnTo>
                    <a:pt x="1557261" y="27076"/>
                  </a:lnTo>
                  <a:lnTo>
                    <a:pt x="1557261" y="936142"/>
                  </a:lnTo>
                  <a:lnTo>
                    <a:pt x="1566786" y="936142"/>
                  </a:lnTo>
                  <a:lnTo>
                    <a:pt x="1566786" y="27051"/>
                  </a:lnTo>
                  <a:lnTo>
                    <a:pt x="1602359" y="88023"/>
                  </a:lnTo>
                  <a:lnTo>
                    <a:pt x="1603629" y="90309"/>
                  </a:lnTo>
                  <a:lnTo>
                    <a:pt x="1606550" y="91071"/>
                  </a:lnTo>
                  <a:lnTo>
                    <a:pt x="1608836" y="89801"/>
                  </a:lnTo>
                  <a:lnTo>
                    <a:pt x="1611122" y="88392"/>
                  </a:lnTo>
                  <a:lnTo>
                    <a:pt x="1611884" y="85496"/>
                  </a:lnTo>
                  <a:close/>
                </a:path>
                <a:path w="1828164" h="936625">
                  <a:moveTo>
                    <a:pt x="1827923" y="85496"/>
                  </a:moveTo>
                  <a:lnTo>
                    <a:pt x="1826641" y="83210"/>
                  </a:lnTo>
                  <a:lnTo>
                    <a:pt x="1783499" y="9423"/>
                  </a:lnTo>
                  <a:lnTo>
                    <a:pt x="1778000" y="0"/>
                  </a:lnTo>
                  <a:lnTo>
                    <a:pt x="1729473" y="83210"/>
                  </a:lnTo>
                  <a:lnTo>
                    <a:pt x="1728101" y="85496"/>
                  </a:lnTo>
                  <a:lnTo>
                    <a:pt x="1728863" y="88392"/>
                  </a:lnTo>
                  <a:lnTo>
                    <a:pt x="1731149" y="89801"/>
                  </a:lnTo>
                  <a:lnTo>
                    <a:pt x="1733435" y="91071"/>
                  </a:lnTo>
                  <a:lnTo>
                    <a:pt x="1736331" y="90309"/>
                  </a:lnTo>
                  <a:lnTo>
                    <a:pt x="1737728" y="88023"/>
                  </a:lnTo>
                  <a:lnTo>
                    <a:pt x="1773288" y="27101"/>
                  </a:lnTo>
                  <a:lnTo>
                    <a:pt x="1773288" y="936142"/>
                  </a:lnTo>
                  <a:lnTo>
                    <a:pt x="1782813" y="936142"/>
                  </a:lnTo>
                  <a:lnTo>
                    <a:pt x="1782813" y="27038"/>
                  </a:lnTo>
                  <a:lnTo>
                    <a:pt x="1782813" y="11823"/>
                  </a:lnTo>
                  <a:lnTo>
                    <a:pt x="1782851" y="27101"/>
                  </a:lnTo>
                  <a:lnTo>
                    <a:pt x="1818386" y="88023"/>
                  </a:lnTo>
                  <a:lnTo>
                    <a:pt x="1819656" y="90309"/>
                  </a:lnTo>
                  <a:lnTo>
                    <a:pt x="1822589" y="91071"/>
                  </a:lnTo>
                  <a:lnTo>
                    <a:pt x="1824875" y="89801"/>
                  </a:lnTo>
                  <a:lnTo>
                    <a:pt x="1827161" y="88392"/>
                  </a:lnTo>
                  <a:lnTo>
                    <a:pt x="1827923" y="85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295649" y="3667109"/>
            <a:ext cx="1944370" cy="100330"/>
          </a:xfrm>
          <a:custGeom>
            <a:avLst/>
            <a:gdLst/>
            <a:ahLst/>
            <a:cxnLst/>
            <a:rect l="l" t="t" r="r" b="b"/>
            <a:pathLst>
              <a:path w="1944370" h="100329">
                <a:moveTo>
                  <a:pt x="85475" y="0"/>
                </a:moveTo>
                <a:lnTo>
                  <a:pt x="83189" y="1402"/>
                </a:lnTo>
                <a:lnTo>
                  <a:pt x="0" y="49926"/>
                </a:lnTo>
                <a:lnTo>
                  <a:pt x="83189" y="98450"/>
                </a:lnTo>
                <a:lnTo>
                  <a:pt x="85475" y="99822"/>
                </a:lnTo>
                <a:lnTo>
                  <a:pt x="88392" y="99060"/>
                </a:lnTo>
                <a:lnTo>
                  <a:pt x="89666" y="96774"/>
                </a:lnTo>
                <a:lnTo>
                  <a:pt x="91059" y="94488"/>
                </a:lnTo>
                <a:lnTo>
                  <a:pt x="90297" y="91592"/>
                </a:lnTo>
                <a:lnTo>
                  <a:pt x="88011" y="90312"/>
                </a:lnTo>
                <a:lnTo>
                  <a:pt x="26836" y="54635"/>
                </a:lnTo>
                <a:lnTo>
                  <a:pt x="9406" y="54635"/>
                </a:lnTo>
                <a:lnTo>
                  <a:pt x="9406" y="45110"/>
                </a:lnTo>
                <a:lnTo>
                  <a:pt x="27019" y="45110"/>
                </a:lnTo>
                <a:lnTo>
                  <a:pt x="88011" y="9540"/>
                </a:lnTo>
                <a:lnTo>
                  <a:pt x="90297" y="8260"/>
                </a:lnTo>
                <a:lnTo>
                  <a:pt x="91059" y="5334"/>
                </a:lnTo>
                <a:lnTo>
                  <a:pt x="89666" y="3048"/>
                </a:lnTo>
                <a:lnTo>
                  <a:pt x="88392" y="762"/>
                </a:lnTo>
                <a:lnTo>
                  <a:pt x="85475" y="0"/>
                </a:lnTo>
                <a:close/>
              </a:path>
              <a:path w="1944370" h="100329">
                <a:moveTo>
                  <a:pt x="1925353" y="49926"/>
                </a:moveTo>
                <a:lnTo>
                  <a:pt x="1853939" y="91592"/>
                </a:lnTo>
                <a:lnTo>
                  <a:pt x="1853177" y="94488"/>
                </a:lnTo>
                <a:lnTo>
                  <a:pt x="1855738" y="99060"/>
                </a:lnTo>
                <a:lnTo>
                  <a:pt x="1858664" y="99822"/>
                </a:lnTo>
                <a:lnTo>
                  <a:pt x="1860950" y="98450"/>
                </a:lnTo>
                <a:lnTo>
                  <a:pt x="1936167" y="54635"/>
                </a:lnTo>
                <a:lnTo>
                  <a:pt x="1934849" y="54635"/>
                </a:lnTo>
                <a:lnTo>
                  <a:pt x="1934849" y="53980"/>
                </a:lnTo>
                <a:lnTo>
                  <a:pt x="1932304" y="53980"/>
                </a:lnTo>
                <a:lnTo>
                  <a:pt x="1925353" y="49926"/>
                </a:lnTo>
                <a:close/>
              </a:path>
              <a:path w="1944370" h="100329">
                <a:moveTo>
                  <a:pt x="27019" y="45110"/>
                </a:moveTo>
                <a:lnTo>
                  <a:pt x="9406" y="45110"/>
                </a:lnTo>
                <a:lnTo>
                  <a:pt x="9406" y="54635"/>
                </a:lnTo>
                <a:lnTo>
                  <a:pt x="26836" y="54635"/>
                </a:lnTo>
                <a:lnTo>
                  <a:pt x="25713" y="53980"/>
                </a:lnTo>
                <a:lnTo>
                  <a:pt x="11811" y="53980"/>
                </a:lnTo>
                <a:lnTo>
                  <a:pt x="11811" y="45872"/>
                </a:lnTo>
                <a:lnTo>
                  <a:pt x="25713" y="45872"/>
                </a:lnTo>
                <a:lnTo>
                  <a:pt x="27019" y="45110"/>
                </a:lnTo>
                <a:close/>
              </a:path>
              <a:path w="1944370" h="100329">
                <a:moveTo>
                  <a:pt x="1917095" y="45110"/>
                </a:moveTo>
                <a:lnTo>
                  <a:pt x="27019" y="45110"/>
                </a:lnTo>
                <a:lnTo>
                  <a:pt x="18762" y="49926"/>
                </a:lnTo>
                <a:lnTo>
                  <a:pt x="26836" y="54635"/>
                </a:lnTo>
                <a:lnTo>
                  <a:pt x="1917278" y="54635"/>
                </a:lnTo>
                <a:lnTo>
                  <a:pt x="1925353" y="49926"/>
                </a:lnTo>
                <a:lnTo>
                  <a:pt x="1917095" y="45110"/>
                </a:lnTo>
                <a:close/>
              </a:path>
              <a:path w="1944370" h="100329">
                <a:moveTo>
                  <a:pt x="1935984" y="45110"/>
                </a:moveTo>
                <a:lnTo>
                  <a:pt x="1934849" y="45110"/>
                </a:lnTo>
                <a:lnTo>
                  <a:pt x="1934849" y="54635"/>
                </a:lnTo>
                <a:lnTo>
                  <a:pt x="1936167" y="54635"/>
                </a:lnTo>
                <a:lnTo>
                  <a:pt x="1944252" y="49926"/>
                </a:lnTo>
                <a:lnTo>
                  <a:pt x="1935984" y="45110"/>
                </a:lnTo>
                <a:close/>
              </a:path>
              <a:path w="1944370" h="100329">
                <a:moveTo>
                  <a:pt x="11811" y="45872"/>
                </a:moveTo>
                <a:lnTo>
                  <a:pt x="11811" y="53980"/>
                </a:lnTo>
                <a:lnTo>
                  <a:pt x="18762" y="49926"/>
                </a:lnTo>
                <a:lnTo>
                  <a:pt x="11811" y="45872"/>
                </a:lnTo>
                <a:close/>
              </a:path>
              <a:path w="1944370" h="100329">
                <a:moveTo>
                  <a:pt x="18762" y="49926"/>
                </a:moveTo>
                <a:lnTo>
                  <a:pt x="11811" y="53980"/>
                </a:lnTo>
                <a:lnTo>
                  <a:pt x="25713" y="53980"/>
                </a:lnTo>
                <a:lnTo>
                  <a:pt x="18762" y="49926"/>
                </a:lnTo>
                <a:close/>
              </a:path>
              <a:path w="1944370" h="100329">
                <a:moveTo>
                  <a:pt x="1932304" y="45872"/>
                </a:moveTo>
                <a:lnTo>
                  <a:pt x="1925353" y="49926"/>
                </a:lnTo>
                <a:lnTo>
                  <a:pt x="1932304" y="53980"/>
                </a:lnTo>
                <a:lnTo>
                  <a:pt x="1932304" y="45872"/>
                </a:lnTo>
                <a:close/>
              </a:path>
              <a:path w="1944370" h="100329">
                <a:moveTo>
                  <a:pt x="1934849" y="45872"/>
                </a:moveTo>
                <a:lnTo>
                  <a:pt x="1932304" y="45872"/>
                </a:lnTo>
                <a:lnTo>
                  <a:pt x="1932304" y="53980"/>
                </a:lnTo>
                <a:lnTo>
                  <a:pt x="1934849" y="53980"/>
                </a:lnTo>
                <a:lnTo>
                  <a:pt x="1934849" y="45872"/>
                </a:lnTo>
                <a:close/>
              </a:path>
              <a:path w="1944370" h="100329">
                <a:moveTo>
                  <a:pt x="25713" y="45872"/>
                </a:moveTo>
                <a:lnTo>
                  <a:pt x="11811" y="45872"/>
                </a:lnTo>
                <a:lnTo>
                  <a:pt x="18762" y="49926"/>
                </a:lnTo>
                <a:lnTo>
                  <a:pt x="25713" y="45872"/>
                </a:lnTo>
                <a:close/>
              </a:path>
              <a:path w="1944370" h="100329">
                <a:moveTo>
                  <a:pt x="1858664" y="0"/>
                </a:moveTo>
                <a:lnTo>
                  <a:pt x="1855738" y="762"/>
                </a:lnTo>
                <a:lnTo>
                  <a:pt x="1853177" y="5334"/>
                </a:lnTo>
                <a:lnTo>
                  <a:pt x="1853939" y="8260"/>
                </a:lnTo>
                <a:lnTo>
                  <a:pt x="1925353" y="49926"/>
                </a:lnTo>
                <a:lnTo>
                  <a:pt x="1932304" y="45872"/>
                </a:lnTo>
                <a:lnTo>
                  <a:pt x="1934849" y="45872"/>
                </a:lnTo>
                <a:lnTo>
                  <a:pt x="1934849" y="45110"/>
                </a:lnTo>
                <a:lnTo>
                  <a:pt x="1935984" y="45110"/>
                </a:lnTo>
                <a:lnTo>
                  <a:pt x="1860950" y="1402"/>
                </a:lnTo>
                <a:lnTo>
                  <a:pt x="1858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02943" y="3663820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69960" y="2636885"/>
            <a:ext cx="100330" cy="936625"/>
          </a:xfrm>
          <a:custGeom>
            <a:avLst/>
            <a:gdLst/>
            <a:ahLst/>
            <a:cxnLst/>
            <a:rect l="l" t="t" r="r" b="b"/>
            <a:pathLst>
              <a:path w="100329" h="936625">
                <a:moveTo>
                  <a:pt x="5334" y="845058"/>
                </a:moveTo>
                <a:lnTo>
                  <a:pt x="3048" y="846338"/>
                </a:lnTo>
                <a:lnTo>
                  <a:pt x="762" y="847740"/>
                </a:lnTo>
                <a:lnTo>
                  <a:pt x="0" y="850666"/>
                </a:lnTo>
                <a:lnTo>
                  <a:pt x="1371" y="852952"/>
                </a:lnTo>
                <a:lnTo>
                  <a:pt x="49895" y="936132"/>
                </a:lnTo>
                <a:lnTo>
                  <a:pt x="55386" y="926744"/>
                </a:lnTo>
                <a:lnTo>
                  <a:pt x="45186" y="926744"/>
                </a:lnTo>
                <a:lnTo>
                  <a:pt x="45186" y="909029"/>
                </a:lnTo>
                <a:lnTo>
                  <a:pt x="9631" y="848106"/>
                </a:lnTo>
                <a:lnTo>
                  <a:pt x="8229" y="845820"/>
                </a:lnTo>
                <a:lnTo>
                  <a:pt x="5334" y="845058"/>
                </a:lnTo>
                <a:close/>
              </a:path>
              <a:path w="100329" h="936625">
                <a:moveTo>
                  <a:pt x="45186" y="909029"/>
                </a:moveTo>
                <a:lnTo>
                  <a:pt x="45186" y="926744"/>
                </a:lnTo>
                <a:lnTo>
                  <a:pt x="54711" y="926744"/>
                </a:lnTo>
                <a:lnTo>
                  <a:pt x="54711" y="924306"/>
                </a:lnTo>
                <a:lnTo>
                  <a:pt x="45841" y="924306"/>
                </a:lnTo>
                <a:lnTo>
                  <a:pt x="49970" y="917226"/>
                </a:lnTo>
                <a:lnTo>
                  <a:pt x="45186" y="909029"/>
                </a:lnTo>
                <a:close/>
              </a:path>
              <a:path w="100329" h="936625">
                <a:moveTo>
                  <a:pt x="94488" y="845058"/>
                </a:moveTo>
                <a:lnTo>
                  <a:pt x="91561" y="845820"/>
                </a:lnTo>
                <a:lnTo>
                  <a:pt x="90281" y="848106"/>
                </a:lnTo>
                <a:lnTo>
                  <a:pt x="54751" y="909029"/>
                </a:lnTo>
                <a:lnTo>
                  <a:pt x="54711" y="926744"/>
                </a:lnTo>
                <a:lnTo>
                  <a:pt x="55386" y="926744"/>
                </a:lnTo>
                <a:lnTo>
                  <a:pt x="98541" y="852952"/>
                </a:lnTo>
                <a:lnTo>
                  <a:pt x="99822" y="850666"/>
                </a:lnTo>
                <a:lnTo>
                  <a:pt x="99060" y="847740"/>
                </a:lnTo>
                <a:lnTo>
                  <a:pt x="96774" y="846338"/>
                </a:lnTo>
                <a:lnTo>
                  <a:pt x="94488" y="845058"/>
                </a:lnTo>
                <a:close/>
              </a:path>
              <a:path w="100329" h="936625">
                <a:moveTo>
                  <a:pt x="49970" y="917226"/>
                </a:moveTo>
                <a:lnTo>
                  <a:pt x="45841" y="924306"/>
                </a:lnTo>
                <a:lnTo>
                  <a:pt x="54102" y="924306"/>
                </a:lnTo>
                <a:lnTo>
                  <a:pt x="49970" y="917226"/>
                </a:lnTo>
                <a:close/>
              </a:path>
              <a:path w="100329" h="936625">
                <a:moveTo>
                  <a:pt x="54711" y="909097"/>
                </a:moveTo>
                <a:lnTo>
                  <a:pt x="49970" y="917226"/>
                </a:lnTo>
                <a:lnTo>
                  <a:pt x="54102" y="924306"/>
                </a:lnTo>
                <a:lnTo>
                  <a:pt x="54711" y="924306"/>
                </a:lnTo>
                <a:lnTo>
                  <a:pt x="54711" y="909097"/>
                </a:lnTo>
                <a:close/>
              </a:path>
              <a:path w="100329" h="936625">
                <a:moveTo>
                  <a:pt x="49970" y="18905"/>
                </a:moveTo>
                <a:lnTo>
                  <a:pt x="45226" y="27034"/>
                </a:lnTo>
                <a:lnTo>
                  <a:pt x="45226" y="909097"/>
                </a:lnTo>
                <a:lnTo>
                  <a:pt x="49970" y="917226"/>
                </a:lnTo>
                <a:lnTo>
                  <a:pt x="54711" y="909097"/>
                </a:lnTo>
                <a:lnTo>
                  <a:pt x="54711" y="27034"/>
                </a:lnTo>
                <a:lnTo>
                  <a:pt x="49970" y="18905"/>
                </a:lnTo>
                <a:close/>
              </a:path>
              <a:path w="100329" h="936625">
                <a:moveTo>
                  <a:pt x="49895" y="0"/>
                </a:moveTo>
                <a:lnTo>
                  <a:pt x="1371" y="83210"/>
                </a:lnTo>
                <a:lnTo>
                  <a:pt x="0" y="85496"/>
                </a:lnTo>
                <a:lnTo>
                  <a:pt x="762" y="88392"/>
                </a:lnTo>
                <a:lnTo>
                  <a:pt x="3048" y="89794"/>
                </a:lnTo>
                <a:lnTo>
                  <a:pt x="5334" y="91074"/>
                </a:lnTo>
                <a:lnTo>
                  <a:pt x="8229" y="90312"/>
                </a:lnTo>
                <a:lnTo>
                  <a:pt x="9631" y="88026"/>
                </a:lnTo>
                <a:lnTo>
                  <a:pt x="45186" y="27102"/>
                </a:lnTo>
                <a:lnTo>
                  <a:pt x="45186" y="9415"/>
                </a:lnTo>
                <a:lnTo>
                  <a:pt x="55400" y="9415"/>
                </a:lnTo>
                <a:lnTo>
                  <a:pt x="49895" y="0"/>
                </a:lnTo>
                <a:close/>
              </a:path>
              <a:path w="100329" h="936625">
                <a:moveTo>
                  <a:pt x="55400" y="9415"/>
                </a:moveTo>
                <a:lnTo>
                  <a:pt x="54711" y="9415"/>
                </a:lnTo>
                <a:lnTo>
                  <a:pt x="54751" y="27102"/>
                </a:lnTo>
                <a:lnTo>
                  <a:pt x="90281" y="88026"/>
                </a:lnTo>
                <a:lnTo>
                  <a:pt x="91561" y="90312"/>
                </a:lnTo>
                <a:lnTo>
                  <a:pt x="94488" y="91074"/>
                </a:lnTo>
                <a:lnTo>
                  <a:pt x="96774" y="89794"/>
                </a:lnTo>
                <a:lnTo>
                  <a:pt x="99060" y="88392"/>
                </a:lnTo>
                <a:lnTo>
                  <a:pt x="99822" y="85496"/>
                </a:lnTo>
                <a:lnTo>
                  <a:pt x="98541" y="83210"/>
                </a:lnTo>
                <a:lnTo>
                  <a:pt x="55400" y="9415"/>
                </a:lnTo>
                <a:close/>
              </a:path>
              <a:path w="100329" h="936625">
                <a:moveTo>
                  <a:pt x="54711" y="9415"/>
                </a:moveTo>
                <a:lnTo>
                  <a:pt x="45186" y="9415"/>
                </a:lnTo>
                <a:lnTo>
                  <a:pt x="45186" y="27102"/>
                </a:lnTo>
                <a:lnTo>
                  <a:pt x="49970" y="18905"/>
                </a:lnTo>
                <a:lnTo>
                  <a:pt x="45841" y="11826"/>
                </a:lnTo>
                <a:lnTo>
                  <a:pt x="54711" y="11826"/>
                </a:lnTo>
                <a:lnTo>
                  <a:pt x="54711" y="9415"/>
                </a:lnTo>
                <a:close/>
              </a:path>
              <a:path w="100329" h="936625">
                <a:moveTo>
                  <a:pt x="54711" y="11826"/>
                </a:moveTo>
                <a:lnTo>
                  <a:pt x="54102" y="11826"/>
                </a:lnTo>
                <a:lnTo>
                  <a:pt x="49970" y="18905"/>
                </a:lnTo>
                <a:lnTo>
                  <a:pt x="54711" y="27034"/>
                </a:lnTo>
                <a:lnTo>
                  <a:pt x="54711" y="11826"/>
                </a:lnTo>
                <a:close/>
              </a:path>
              <a:path w="100329" h="936625">
                <a:moveTo>
                  <a:pt x="54102" y="11826"/>
                </a:moveTo>
                <a:lnTo>
                  <a:pt x="45841" y="11826"/>
                </a:lnTo>
                <a:lnTo>
                  <a:pt x="49970" y="18905"/>
                </a:lnTo>
                <a:lnTo>
                  <a:pt x="54102" y="11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99233" y="2934077"/>
            <a:ext cx="121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60036" y="2442971"/>
            <a:ext cx="1800860" cy="100330"/>
          </a:xfrm>
          <a:custGeom>
            <a:avLst/>
            <a:gdLst/>
            <a:ahLst/>
            <a:cxnLst/>
            <a:rect l="l" t="t" r="r" b="b"/>
            <a:pathLst>
              <a:path w="1800859" h="100330">
                <a:moveTo>
                  <a:pt x="85465" y="0"/>
                </a:moveTo>
                <a:lnTo>
                  <a:pt x="83179" y="1402"/>
                </a:lnTo>
                <a:lnTo>
                  <a:pt x="0" y="49895"/>
                </a:lnTo>
                <a:lnTo>
                  <a:pt x="83179" y="98419"/>
                </a:lnTo>
                <a:lnTo>
                  <a:pt x="85465" y="99822"/>
                </a:lnTo>
                <a:lnTo>
                  <a:pt x="88392" y="99060"/>
                </a:lnTo>
                <a:lnTo>
                  <a:pt x="89794" y="96774"/>
                </a:lnTo>
                <a:lnTo>
                  <a:pt x="91074" y="94488"/>
                </a:lnTo>
                <a:lnTo>
                  <a:pt x="90312" y="91561"/>
                </a:lnTo>
                <a:lnTo>
                  <a:pt x="88026" y="90281"/>
                </a:lnTo>
                <a:lnTo>
                  <a:pt x="27061" y="54726"/>
                </a:lnTo>
                <a:lnTo>
                  <a:pt x="9387" y="54726"/>
                </a:lnTo>
                <a:lnTo>
                  <a:pt x="9387" y="45201"/>
                </a:lnTo>
                <a:lnTo>
                  <a:pt x="26867" y="45201"/>
                </a:lnTo>
                <a:lnTo>
                  <a:pt x="88026" y="9509"/>
                </a:lnTo>
                <a:lnTo>
                  <a:pt x="90312" y="8260"/>
                </a:lnTo>
                <a:lnTo>
                  <a:pt x="91074" y="5334"/>
                </a:lnTo>
                <a:lnTo>
                  <a:pt x="89794" y="3048"/>
                </a:lnTo>
                <a:lnTo>
                  <a:pt x="88392" y="762"/>
                </a:lnTo>
                <a:lnTo>
                  <a:pt x="85465" y="0"/>
                </a:lnTo>
                <a:close/>
              </a:path>
              <a:path w="1800859" h="100330">
                <a:moveTo>
                  <a:pt x="1781439" y="49909"/>
                </a:moveTo>
                <a:lnTo>
                  <a:pt x="1712214" y="90281"/>
                </a:lnTo>
                <a:lnTo>
                  <a:pt x="1709928" y="91561"/>
                </a:lnTo>
                <a:lnTo>
                  <a:pt x="1709166" y="94488"/>
                </a:lnTo>
                <a:lnTo>
                  <a:pt x="1710446" y="96774"/>
                </a:lnTo>
                <a:lnTo>
                  <a:pt x="1711848" y="99060"/>
                </a:lnTo>
                <a:lnTo>
                  <a:pt x="1714743" y="99822"/>
                </a:lnTo>
                <a:lnTo>
                  <a:pt x="1716907" y="98419"/>
                </a:lnTo>
                <a:lnTo>
                  <a:pt x="1791943" y="54726"/>
                </a:lnTo>
                <a:lnTo>
                  <a:pt x="1790825" y="54726"/>
                </a:lnTo>
                <a:lnTo>
                  <a:pt x="1790825" y="53980"/>
                </a:lnTo>
                <a:lnTo>
                  <a:pt x="1788414" y="53980"/>
                </a:lnTo>
                <a:lnTo>
                  <a:pt x="1781439" y="49909"/>
                </a:lnTo>
                <a:close/>
              </a:path>
              <a:path w="1800859" h="100330">
                <a:moveTo>
                  <a:pt x="26867" y="45201"/>
                </a:moveTo>
                <a:lnTo>
                  <a:pt x="9387" y="45201"/>
                </a:lnTo>
                <a:lnTo>
                  <a:pt x="9387" y="54726"/>
                </a:lnTo>
                <a:lnTo>
                  <a:pt x="27061" y="54726"/>
                </a:lnTo>
                <a:lnTo>
                  <a:pt x="25780" y="53980"/>
                </a:lnTo>
                <a:lnTo>
                  <a:pt x="11826" y="53980"/>
                </a:lnTo>
                <a:lnTo>
                  <a:pt x="11826" y="45841"/>
                </a:lnTo>
                <a:lnTo>
                  <a:pt x="25770" y="45841"/>
                </a:lnTo>
                <a:lnTo>
                  <a:pt x="26867" y="45201"/>
                </a:lnTo>
                <a:close/>
              </a:path>
              <a:path w="1800859" h="100330">
                <a:moveTo>
                  <a:pt x="1773372" y="45201"/>
                </a:moveTo>
                <a:lnTo>
                  <a:pt x="26867" y="45201"/>
                </a:lnTo>
                <a:lnTo>
                  <a:pt x="18801" y="49909"/>
                </a:lnTo>
                <a:lnTo>
                  <a:pt x="27061" y="54726"/>
                </a:lnTo>
                <a:lnTo>
                  <a:pt x="1773179" y="54726"/>
                </a:lnTo>
                <a:lnTo>
                  <a:pt x="1781439" y="49909"/>
                </a:lnTo>
                <a:lnTo>
                  <a:pt x="1773372" y="45201"/>
                </a:lnTo>
                <a:close/>
              </a:path>
              <a:path w="1800859" h="100330">
                <a:moveTo>
                  <a:pt x="1792174" y="45201"/>
                </a:moveTo>
                <a:lnTo>
                  <a:pt x="1790825" y="45201"/>
                </a:lnTo>
                <a:lnTo>
                  <a:pt x="1790825" y="54726"/>
                </a:lnTo>
                <a:lnTo>
                  <a:pt x="1791943" y="54726"/>
                </a:lnTo>
                <a:lnTo>
                  <a:pt x="1800240" y="49895"/>
                </a:lnTo>
                <a:lnTo>
                  <a:pt x="1792174" y="45201"/>
                </a:lnTo>
                <a:close/>
              </a:path>
              <a:path w="1800859" h="100330">
                <a:moveTo>
                  <a:pt x="11826" y="45841"/>
                </a:moveTo>
                <a:lnTo>
                  <a:pt x="11826" y="53980"/>
                </a:lnTo>
                <a:lnTo>
                  <a:pt x="18801" y="49909"/>
                </a:lnTo>
                <a:lnTo>
                  <a:pt x="11826" y="45841"/>
                </a:lnTo>
                <a:close/>
              </a:path>
              <a:path w="1800859" h="100330">
                <a:moveTo>
                  <a:pt x="18801" y="49909"/>
                </a:moveTo>
                <a:lnTo>
                  <a:pt x="11826" y="53980"/>
                </a:lnTo>
                <a:lnTo>
                  <a:pt x="25780" y="53980"/>
                </a:lnTo>
                <a:lnTo>
                  <a:pt x="18801" y="49909"/>
                </a:lnTo>
                <a:close/>
              </a:path>
              <a:path w="1800859" h="100330">
                <a:moveTo>
                  <a:pt x="1788414" y="45841"/>
                </a:moveTo>
                <a:lnTo>
                  <a:pt x="1781439" y="49909"/>
                </a:lnTo>
                <a:lnTo>
                  <a:pt x="1788414" y="53980"/>
                </a:lnTo>
                <a:lnTo>
                  <a:pt x="1788414" y="45841"/>
                </a:lnTo>
                <a:close/>
              </a:path>
              <a:path w="1800859" h="100330">
                <a:moveTo>
                  <a:pt x="1790825" y="45841"/>
                </a:moveTo>
                <a:lnTo>
                  <a:pt x="1788414" y="45841"/>
                </a:lnTo>
                <a:lnTo>
                  <a:pt x="1788414" y="53980"/>
                </a:lnTo>
                <a:lnTo>
                  <a:pt x="1790825" y="53980"/>
                </a:lnTo>
                <a:lnTo>
                  <a:pt x="1790825" y="45841"/>
                </a:lnTo>
                <a:close/>
              </a:path>
              <a:path w="1800859" h="100330">
                <a:moveTo>
                  <a:pt x="25770" y="45841"/>
                </a:moveTo>
                <a:lnTo>
                  <a:pt x="11826" y="45841"/>
                </a:lnTo>
                <a:lnTo>
                  <a:pt x="18801" y="49909"/>
                </a:lnTo>
                <a:lnTo>
                  <a:pt x="25770" y="45841"/>
                </a:lnTo>
                <a:close/>
              </a:path>
              <a:path w="1800859" h="100330">
                <a:moveTo>
                  <a:pt x="1714743" y="0"/>
                </a:moveTo>
                <a:lnTo>
                  <a:pt x="1711848" y="762"/>
                </a:lnTo>
                <a:lnTo>
                  <a:pt x="1710446" y="3048"/>
                </a:lnTo>
                <a:lnTo>
                  <a:pt x="1709166" y="5334"/>
                </a:lnTo>
                <a:lnTo>
                  <a:pt x="1709928" y="8260"/>
                </a:lnTo>
                <a:lnTo>
                  <a:pt x="1712214" y="9509"/>
                </a:lnTo>
                <a:lnTo>
                  <a:pt x="1781439" y="49909"/>
                </a:lnTo>
                <a:lnTo>
                  <a:pt x="1788414" y="45841"/>
                </a:lnTo>
                <a:lnTo>
                  <a:pt x="1790825" y="45841"/>
                </a:lnTo>
                <a:lnTo>
                  <a:pt x="1790825" y="45201"/>
                </a:lnTo>
                <a:lnTo>
                  <a:pt x="1792174" y="45201"/>
                </a:lnTo>
                <a:lnTo>
                  <a:pt x="1716907" y="1402"/>
                </a:lnTo>
                <a:lnTo>
                  <a:pt x="17147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855273" y="2632123"/>
            <a:ext cx="1737995" cy="946150"/>
            <a:chOff x="4855273" y="2632123"/>
            <a:chExt cx="1737995" cy="946150"/>
          </a:xfrm>
        </p:grpSpPr>
        <p:sp>
          <p:nvSpPr>
            <p:cNvPr id="12" name="object 12"/>
            <p:cNvSpPr/>
            <p:nvPr/>
          </p:nvSpPr>
          <p:spPr>
            <a:xfrm>
              <a:off x="4860035" y="2636885"/>
              <a:ext cx="1728470" cy="936625"/>
            </a:xfrm>
            <a:custGeom>
              <a:avLst/>
              <a:gdLst/>
              <a:ahLst/>
              <a:cxnLst/>
              <a:rect l="l" t="t" r="r" b="b"/>
              <a:pathLst>
                <a:path w="1728470" h="936625">
                  <a:moveTo>
                    <a:pt x="0" y="0"/>
                  </a:moveTo>
                  <a:lnTo>
                    <a:pt x="1728215" y="0"/>
                  </a:lnTo>
                </a:path>
                <a:path w="1728470" h="936625">
                  <a:moveTo>
                    <a:pt x="0" y="936132"/>
                  </a:moveTo>
                  <a:lnTo>
                    <a:pt x="1728215" y="936132"/>
                  </a:lnTo>
                </a:path>
                <a:path w="1728470" h="936625">
                  <a:moveTo>
                    <a:pt x="1728215" y="0"/>
                  </a:moveTo>
                  <a:lnTo>
                    <a:pt x="1728215" y="936132"/>
                  </a:lnTo>
                </a:path>
                <a:path w="1728470" h="936625">
                  <a:moveTo>
                    <a:pt x="0" y="0"/>
                  </a:moveTo>
                  <a:lnTo>
                    <a:pt x="0" y="936132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64114" y="2780903"/>
              <a:ext cx="720090" cy="684530"/>
            </a:xfrm>
            <a:custGeom>
              <a:avLst/>
              <a:gdLst/>
              <a:ahLst/>
              <a:cxnLst/>
              <a:rect l="l" t="t" r="r" b="b"/>
              <a:pathLst>
                <a:path w="720089" h="684529">
                  <a:moveTo>
                    <a:pt x="216011" y="342016"/>
                  </a:moveTo>
                  <a:lnTo>
                    <a:pt x="223358" y="302193"/>
                  </a:lnTo>
                  <a:lnTo>
                    <a:pt x="243812" y="267612"/>
                  </a:lnTo>
                  <a:lnTo>
                    <a:pt x="274994" y="240344"/>
                  </a:lnTo>
                  <a:lnTo>
                    <a:pt x="314527" y="222463"/>
                  </a:lnTo>
                  <a:lnTo>
                    <a:pt x="360029" y="216042"/>
                  </a:lnTo>
                  <a:lnTo>
                    <a:pt x="405532" y="222463"/>
                  </a:lnTo>
                  <a:lnTo>
                    <a:pt x="445064" y="240344"/>
                  </a:lnTo>
                  <a:lnTo>
                    <a:pt x="476247" y="267612"/>
                  </a:lnTo>
                  <a:lnTo>
                    <a:pt x="496701" y="302193"/>
                  </a:lnTo>
                  <a:lnTo>
                    <a:pt x="504047" y="342016"/>
                  </a:lnTo>
                  <a:lnTo>
                    <a:pt x="496701" y="381865"/>
                  </a:lnTo>
                  <a:lnTo>
                    <a:pt x="476247" y="416486"/>
                  </a:lnTo>
                  <a:lnTo>
                    <a:pt x="445064" y="443795"/>
                  </a:lnTo>
                  <a:lnTo>
                    <a:pt x="405532" y="461708"/>
                  </a:lnTo>
                  <a:lnTo>
                    <a:pt x="360029" y="468142"/>
                  </a:lnTo>
                  <a:lnTo>
                    <a:pt x="314527" y="461708"/>
                  </a:lnTo>
                  <a:lnTo>
                    <a:pt x="274994" y="443795"/>
                  </a:lnTo>
                  <a:lnTo>
                    <a:pt x="243812" y="416486"/>
                  </a:lnTo>
                  <a:lnTo>
                    <a:pt x="223358" y="381865"/>
                  </a:lnTo>
                  <a:lnTo>
                    <a:pt x="216011" y="342016"/>
                  </a:lnTo>
                  <a:close/>
                </a:path>
                <a:path w="720089" h="684529">
                  <a:moveTo>
                    <a:pt x="0" y="342016"/>
                  </a:moveTo>
                  <a:lnTo>
                    <a:pt x="3285" y="295614"/>
                  </a:lnTo>
                  <a:lnTo>
                    <a:pt x="12857" y="251107"/>
                  </a:lnTo>
                  <a:lnTo>
                    <a:pt x="28286" y="208903"/>
                  </a:lnTo>
                  <a:lnTo>
                    <a:pt x="49145" y="169410"/>
                  </a:lnTo>
                  <a:lnTo>
                    <a:pt x="75003" y="133035"/>
                  </a:lnTo>
                  <a:lnTo>
                    <a:pt x="105434" y="100187"/>
                  </a:lnTo>
                  <a:lnTo>
                    <a:pt x="140007" y="71274"/>
                  </a:lnTo>
                  <a:lnTo>
                    <a:pt x="178296" y="46703"/>
                  </a:lnTo>
                  <a:lnTo>
                    <a:pt x="219871" y="26882"/>
                  </a:lnTo>
                  <a:lnTo>
                    <a:pt x="264304" y="12219"/>
                  </a:lnTo>
                  <a:lnTo>
                    <a:pt x="311166" y="3122"/>
                  </a:lnTo>
                  <a:lnTo>
                    <a:pt x="360029" y="0"/>
                  </a:lnTo>
                  <a:lnTo>
                    <a:pt x="408893" y="3122"/>
                  </a:lnTo>
                  <a:lnTo>
                    <a:pt x="455757" y="12219"/>
                  </a:lnTo>
                  <a:lnTo>
                    <a:pt x="500192" y="26882"/>
                  </a:lnTo>
                  <a:lnTo>
                    <a:pt x="541770" y="46703"/>
                  </a:lnTo>
                  <a:lnTo>
                    <a:pt x="580062" y="71274"/>
                  </a:lnTo>
                  <a:lnTo>
                    <a:pt x="614640" y="100187"/>
                  </a:lnTo>
                  <a:lnTo>
                    <a:pt x="645074" y="133035"/>
                  </a:lnTo>
                  <a:lnTo>
                    <a:pt x="670937" y="169410"/>
                  </a:lnTo>
                  <a:lnTo>
                    <a:pt x="691798" y="208903"/>
                  </a:lnTo>
                  <a:lnTo>
                    <a:pt x="707230" y="251107"/>
                  </a:lnTo>
                  <a:lnTo>
                    <a:pt x="716803" y="295614"/>
                  </a:lnTo>
                  <a:lnTo>
                    <a:pt x="720089" y="342016"/>
                  </a:lnTo>
                  <a:lnTo>
                    <a:pt x="716803" y="388443"/>
                  </a:lnTo>
                  <a:lnTo>
                    <a:pt x="707230" y="432967"/>
                  </a:lnTo>
                  <a:lnTo>
                    <a:pt x="691798" y="475180"/>
                  </a:lnTo>
                  <a:lnTo>
                    <a:pt x="670937" y="514676"/>
                  </a:lnTo>
                  <a:lnTo>
                    <a:pt x="645074" y="551048"/>
                  </a:lnTo>
                  <a:lnTo>
                    <a:pt x="614640" y="583890"/>
                  </a:lnTo>
                  <a:lnTo>
                    <a:pt x="580062" y="612794"/>
                  </a:lnTo>
                  <a:lnTo>
                    <a:pt x="541770" y="637355"/>
                  </a:lnTo>
                  <a:lnTo>
                    <a:pt x="500192" y="657166"/>
                  </a:lnTo>
                  <a:lnTo>
                    <a:pt x="455757" y="671820"/>
                  </a:lnTo>
                  <a:lnTo>
                    <a:pt x="408893" y="680911"/>
                  </a:lnTo>
                  <a:lnTo>
                    <a:pt x="360029" y="684032"/>
                  </a:lnTo>
                  <a:lnTo>
                    <a:pt x="311166" y="680911"/>
                  </a:lnTo>
                  <a:lnTo>
                    <a:pt x="264304" y="671820"/>
                  </a:lnTo>
                  <a:lnTo>
                    <a:pt x="219871" y="657166"/>
                  </a:lnTo>
                  <a:lnTo>
                    <a:pt x="178296" y="637355"/>
                  </a:lnTo>
                  <a:lnTo>
                    <a:pt x="140007" y="612794"/>
                  </a:lnTo>
                  <a:lnTo>
                    <a:pt x="105434" y="583890"/>
                  </a:lnTo>
                  <a:lnTo>
                    <a:pt x="75003" y="551048"/>
                  </a:lnTo>
                  <a:lnTo>
                    <a:pt x="49145" y="514676"/>
                  </a:lnTo>
                  <a:lnTo>
                    <a:pt x="28286" y="475180"/>
                  </a:lnTo>
                  <a:lnTo>
                    <a:pt x="12857" y="432967"/>
                  </a:lnTo>
                  <a:lnTo>
                    <a:pt x="3285" y="388443"/>
                  </a:lnTo>
                  <a:lnTo>
                    <a:pt x="0" y="342016"/>
                  </a:lnTo>
                  <a:close/>
                </a:path>
                <a:path w="720089" h="684529">
                  <a:moveTo>
                    <a:pt x="71993" y="346222"/>
                  </a:moveTo>
                  <a:lnTo>
                    <a:pt x="75710" y="297281"/>
                  </a:lnTo>
                  <a:lnTo>
                    <a:pt x="86469" y="250852"/>
                  </a:lnTo>
                  <a:lnTo>
                    <a:pt x="103685" y="207558"/>
                  </a:lnTo>
                  <a:lnTo>
                    <a:pt x="126774" y="168019"/>
                  </a:lnTo>
                  <a:lnTo>
                    <a:pt x="155150" y="132858"/>
                  </a:lnTo>
                  <a:lnTo>
                    <a:pt x="188228" y="102696"/>
                  </a:lnTo>
                  <a:lnTo>
                    <a:pt x="225423" y="78154"/>
                  </a:lnTo>
                  <a:lnTo>
                    <a:pt x="266148" y="59855"/>
                  </a:lnTo>
                  <a:lnTo>
                    <a:pt x="309820" y="48420"/>
                  </a:lnTo>
                  <a:lnTo>
                    <a:pt x="355853" y="44470"/>
                  </a:lnTo>
                  <a:lnTo>
                    <a:pt x="401878" y="48420"/>
                  </a:lnTo>
                  <a:lnTo>
                    <a:pt x="445544" y="59855"/>
                  </a:lnTo>
                  <a:lnTo>
                    <a:pt x="486264" y="78154"/>
                  </a:lnTo>
                  <a:lnTo>
                    <a:pt x="523455" y="102696"/>
                  </a:lnTo>
                  <a:lnTo>
                    <a:pt x="556530" y="132858"/>
                  </a:lnTo>
                  <a:lnTo>
                    <a:pt x="584904" y="168019"/>
                  </a:lnTo>
                  <a:lnTo>
                    <a:pt x="607992" y="207558"/>
                  </a:lnTo>
                  <a:lnTo>
                    <a:pt x="625208" y="250852"/>
                  </a:lnTo>
                  <a:lnTo>
                    <a:pt x="635967" y="297281"/>
                  </a:lnTo>
                  <a:lnTo>
                    <a:pt x="639683" y="346222"/>
                  </a:lnTo>
                  <a:lnTo>
                    <a:pt x="635967" y="395196"/>
                  </a:lnTo>
                  <a:lnTo>
                    <a:pt x="625208" y="441651"/>
                  </a:lnTo>
                  <a:lnTo>
                    <a:pt x="607992" y="484966"/>
                  </a:lnTo>
                  <a:lnTo>
                    <a:pt x="584904" y="524520"/>
                  </a:lnTo>
                  <a:lnTo>
                    <a:pt x="556530" y="559692"/>
                  </a:lnTo>
                  <a:lnTo>
                    <a:pt x="523455" y="589862"/>
                  </a:lnTo>
                  <a:lnTo>
                    <a:pt x="486264" y="614408"/>
                  </a:lnTo>
                  <a:lnTo>
                    <a:pt x="445544" y="632709"/>
                  </a:lnTo>
                  <a:lnTo>
                    <a:pt x="401878" y="644146"/>
                  </a:lnTo>
                  <a:lnTo>
                    <a:pt x="355853" y="648096"/>
                  </a:lnTo>
                  <a:lnTo>
                    <a:pt x="309820" y="644146"/>
                  </a:lnTo>
                  <a:lnTo>
                    <a:pt x="266148" y="632709"/>
                  </a:lnTo>
                  <a:lnTo>
                    <a:pt x="225423" y="614408"/>
                  </a:lnTo>
                  <a:lnTo>
                    <a:pt x="188228" y="589862"/>
                  </a:lnTo>
                  <a:lnTo>
                    <a:pt x="155150" y="559692"/>
                  </a:lnTo>
                  <a:lnTo>
                    <a:pt x="126774" y="524520"/>
                  </a:lnTo>
                  <a:lnTo>
                    <a:pt x="103685" y="484966"/>
                  </a:lnTo>
                  <a:lnTo>
                    <a:pt x="86469" y="441651"/>
                  </a:lnTo>
                  <a:lnTo>
                    <a:pt x="75710" y="395196"/>
                  </a:lnTo>
                  <a:lnTo>
                    <a:pt x="71993" y="346222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5940" y="210433"/>
            <a:ext cx="8032115" cy="2303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5700">
              <a:lnSpc>
                <a:spcPct val="100000"/>
              </a:lnSpc>
              <a:spcBef>
                <a:spcPts val="95"/>
              </a:spcBef>
            </a:pPr>
            <a:r>
              <a:rPr sz="2200" b="1" spc="-150" dirty="0">
                <a:solidFill>
                  <a:srgbClr val="FF0000"/>
                </a:solidFill>
                <a:latin typeface="Arial"/>
                <a:cs typeface="Arial"/>
              </a:rPr>
              <a:t>DOMINANT </a:t>
            </a:r>
            <a:r>
              <a:rPr sz="2200" b="1" spc="-190" dirty="0">
                <a:solidFill>
                  <a:srgbClr val="FF0000"/>
                </a:solidFill>
                <a:latin typeface="Arial"/>
                <a:cs typeface="Arial"/>
              </a:rPr>
              <a:t>MODE </a:t>
            </a:r>
            <a:r>
              <a:rPr sz="2200" b="1" spc="-285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220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70" dirty="0">
                <a:solidFill>
                  <a:srgbClr val="FF0000"/>
                </a:solidFill>
                <a:latin typeface="Arial"/>
                <a:cs typeface="Arial"/>
              </a:rPr>
              <a:t>OPERATION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b="1" u="heavy" spc="-16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DOMINANT </a:t>
            </a:r>
            <a:r>
              <a:rPr sz="2400" b="1" u="heavy" spc="-204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MODE </a:t>
            </a:r>
            <a:r>
              <a:rPr sz="2400" b="1" u="heavy" spc="-14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:</a:t>
            </a:r>
            <a:r>
              <a:rPr sz="2400" b="1" spc="-140" dirty="0">
                <a:solidFill>
                  <a:srgbClr val="548DD5"/>
                </a:solidFill>
                <a:latin typeface="Arial"/>
                <a:cs typeface="Arial"/>
              </a:rPr>
              <a:t> </a:t>
            </a:r>
            <a:r>
              <a:rPr sz="2400" spc="-175" dirty="0">
                <a:latin typeface="Arial"/>
                <a:cs typeface="Arial"/>
              </a:rPr>
              <a:t>The </a:t>
            </a:r>
            <a:r>
              <a:rPr sz="2400" spc="-60" dirty="0">
                <a:latin typeface="Arial"/>
                <a:cs typeface="Arial"/>
              </a:rPr>
              <a:t>natural </a:t>
            </a: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oper-</a:t>
            </a:r>
            <a:endParaRPr sz="2400">
              <a:latin typeface="Arial"/>
              <a:cs typeface="Arial"/>
            </a:endParaRPr>
          </a:p>
          <a:p>
            <a:pPr marL="469900" marR="5080">
              <a:lnSpc>
                <a:spcPct val="100000"/>
              </a:lnSpc>
            </a:pPr>
            <a:r>
              <a:rPr sz="2400" spc="-50" dirty="0">
                <a:latin typeface="Arial"/>
                <a:cs typeface="Arial"/>
              </a:rPr>
              <a:t>-ation </a:t>
            </a: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95" dirty="0">
                <a:latin typeface="Arial"/>
                <a:cs typeface="Arial"/>
              </a:rPr>
              <a:t>called </a:t>
            </a:r>
            <a:r>
              <a:rPr sz="2400" spc="-60" dirty="0">
                <a:latin typeface="Arial"/>
                <a:cs typeface="Arial"/>
              </a:rPr>
              <a:t>dominant </a:t>
            </a:r>
            <a:r>
              <a:rPr sz="2400" spc="-90" dirty="0">
                <a:latin typeface="Arial"/>
                <a:cs typeface="Arial"/>
              </a:rPr>
              <a:t>mode. </a:t>
            </a:r>
            <a:r>
              <a:rPr sz="2400" spc="-160" dirty="0">
                <a:latin typeface="Arial"/>
                <a:cs typeface="Arial"/>
              </a:rPr>
              <a:t>This </a:t>
            </a:r>
            <a:r>
              <a:rPr sz="2400" spc="-95" dirty="0">
                <a:latin typeface="Arial"/>
                <a:cs typeface="Arial"/>
              </a:rPr>
              <a:t>mode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 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lowest </a:t>
            </a:r>
            <a:r>
              <a:rPr sz="2400" spc="-110" dirty="0">
                <a:latin typeface="Arial"/>
                <a:cs typeface="Arial"/>
              </a:rPr>
              <a:t>possible </a:t>
            </a:r>
            <a:r>
              <a:rPr sz="2400" spc="-85" dirty="0">
                <a:latin typeface="Arial"/>
                <a:cs typeface="Arial"/>
              </a:rPr>
              <a:t>frequency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155" dirty="0">
                <a:latin typeface="Arial"/>
                <a:cs typeface="Arial"/>
              </a:rPr>
              <a:t>can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100" dirty="0">
                <a:latin typeface="Arial"/>
                <a:cs typeface="Arial"/>
              </a:rPr>
              <a:t>propagated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85" dirty="0">
                <a:latin typeface="Arial"/>
                <a:cs typeface="Arial"/>
              </a:rPr>
              <a:t>a  </a:t>
            </a:r>
            <a:r>
              <a:rPr sz="2400" spc="-110" dirty="0">
                <a:latin typeface="Arial"/>
                <a:cs typeface="Arial"/>
              </a:rPr>
              <a:t>waveguide.</a:t>
            </a:r>
            <a:endParaRPr sz="2400">
              <a:latin typeface="Arial"/>
              <a:cs typeface="Arial"/>
            </a:endParaRPr>
          </a:p>
          <a:p>
            <a:pPr marL="2350770" algn="ctr">
              <a:lnSpc>
                <a:spcPts val="1380"/>
              </a:lnSpc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66122" y="2636885"/>
            <a:ext cx="100330" cy="936625"/>
          </a:xfrm>
          <a:custGeom>
            <a:avLst/>
            <a:gdLst/>
            <a:ahLst/>
            <a:cxnLst/>
            <a:rect l="l" t="t" r="r" b="b"/>
            <a:pathLst>
              <a:path w="100329" h="936625">
                <a:moveTo>
                  <a:pt x="5334" y="845058"/>
                </a:moveTo>
                <a:lnTo>
                  <a:pt x="3048" y="846338"/>
                </a:lnTo>
                <a:lnTo>
                  <a:pt x="762" y="847740"/>
                </a:lnTo>
                <a:lnTo>
                  <a:pt x="0" y="850666"/>
                </a:lnTo>
                <a:lnTo>
                  <a:pt x="1371" y="852952"/>
                </a:lnTo>
                <a:lnTo>
                  <a:pt x="49895" y="936132"/>
                </a:lnTo>
                <a:lnTo>
                  <a:pt x="55372" y="926744"/>
                </a:lnTo>
                <a:lnTo>
                  <a:pt x="45064" y="926744"/>
                </a:lnTo>
                <a:lnTo>
                  <a:pt x="45064" y="909071"/>
                </a:lnTo>
                <a:lnTo>
                  <a:pt x="9509" y="848106"/>
                </a:lnTo>
                <a:lnTo>
                  <a:pt x="8229" y="845820"/>
                </a:lnTo>
                <a:lnTo>
                  <a:pt x="5334" y="845058"/>
                </a:lnTo>
                <a:close/>
              </a:path>
              <a:path w="100329" h="936625">
                <a:moveTo>
                  <a:pt x="45064" y="909071"/>
                </a:moveTo>
                <a:lnTo>
                  <a:pt x="45064" y="926744"/>
                </a:lnTo>
                <a:lnTo>
                  <a:pt x="54589" y="926744"/>
                </a:lnTo>
                <a:lnTo>
                  <a:pt x="54589" y="924306"/>
                </a:lnTo>
                <a:lnTo>
                  <a:pt x="45841" y="924306"/>
                </a:lnTo>
                <a:lnTo>
                  <a:pt x="49895" y="917355"/>
                </a:lnTo>
                <a:lnTo>
                  <a:pt x="45064" y="909071"/>
                </a:lnTo>
                <a:close/>
              </a:path>
              <a:path w="100329" h="936625">
                <a:moveTo>
                  <a:pt x="94488" y="845058"/>
                </a:moveTo>
                <a:lnTo>
                  <a:pt x="91561" y="845820"/>
                </a:lnTo>
                <a:lnTo>
                  <a:pt x="90281" y="848106"/>
                </a:lnTo>
                <a:lnTo>
                  <a:pt x="54589" y="909306"/>
                </a:lnTo>
                <a:lnTo>
                  <a:pt x="54589" y="926744"/>
                </a:lnTo>
                <a:lnTo>
                  <a:pt x="55372" y="926744"/>
                </a:lnTo>
                <a:lnTo>
                  <a:pt x="98419" y="852952"/>
                </a:lnTo>
                <a:lnTo>
                  <a:pt x="99822" y="850666"/>
                </a:lnTo>
                <a:lnTo>
                  <a:pt x="99060" y="847740"/>
                </a:lnTo>
                <a:lnTo>
                  <a:pt x="96774" y="846338"/>
                </a:lnTo>
                <a:lnTo>
                  <a:pt x="94488" y="845058"/>
                </a:lnTo>
                <a:close/>
              </a:path>
              <a:path w="100329" h="936625">
                <a:moveTo>
                  <a:pt x="49895" y="917355"/>
                </a:moveTo>
                <a:lnTo>
                  <a:pt x="45841" y="924306"/>
                </a:lnTo>
                <a:lnTo>
                  <a:pt x="53949" y="924306"/>
                </a:lnTo>
                <a:lnTo>
                  <a:pt x="49895" y="917355"/>
                </a:lnTo>
                <a:close/>
              </a:path>
              <a:path w="100329" h="936625">
                <a:moveTo>
                  <a:pt x="54589" y="909306"/>
                </a:moveTo>
                <a:lnTo>
                  <a:pt x="49895" y="917355"/>
                </a:lnTo>
                <a:lnTo>
                  <a:pt x="53949" y="924306"/>
                </a:lnTo>
                <a:lnTo>
                  <a:pt x="54589" y="924306"/>
                </a:lnTo>
                <a:lnTo>
                  <a:pt x="54589" y="909306"/>
                </a:lnTo>
                <a:close/>
              </a:path>
              <a:path w="100329" h="936625">
                <a:moveTo>
                  <a:pt x="49895" y="18777"/>
                </a:moveTo>
                <a:lnTo>
                  <a:pt x="45064" y="27061"/>
                </a:lnTo>
                <a:lnTo>
                  <a:pt x="45064" y="909071"/>
                </a:lnTo>
                <a:lnTo>
                  <a:pt x="49895" y="917355"/>
                </a:lnTo>
                <a:lnTo>
                  <a:pt x="54589" y="909306"/>
                </a:lnTo>
                <a:lnTo>
                  <a:pt x="54589" y="26825"/>
                </a:lnTo>
                <a:lnTo>
                  <a:pt x="49895" y="18777"/>
                </a:lnTo>
                <a:close/>
              </a:path>
              <a:path w="100329" h="936625">
                <a:moveTo>
                  <a:pt x="49895" y="0"/>
                </a:moveTo>
                <a:lnTo>
                  <a:pt x="1371" y="83210"/>
                </a:lnTo>
                <a:lnTo>
                  <a:pt x="0" y="85496"/>
                </a:lnTo>
                <a:lnTo>
                  <a:pt x="762" y="88392"/>
                </a:lnTo>
                <a:lnTo>
                  <a:pt x="3048" y="89794"/>
                </a:lnTo>
                <a:lnTo>
                  <a:pt x="5334" y="91074"/>
                </a:lnTo>
                <a:lnTo>
                  <a:pt x="8229" y="90312"/>
                </a:lnTo>
                <a:lnTo>
                  <a:pt x="9509" y="88026"/>
                </a:lnTo>
                <a:lnTo>
                  <a:pt x="45064" y="27061"/>
                </a:lnTo>
                <a:lnTo>
                  <a:pt x="45064" y="9415"/>
                </a:lnTo>
                <a:lnTo>
                  <a:pt x="55386" y="9415"/>
                </a:lnTo>
                <a:lnTo>
                  <a:pt x="49895" y="0"/>
                </a:lnTo>
                <a:close/>
              </a:path>
              <a:path w="100329" h="936625">
                <a:moveTo>
                  <a:pt x="55386" y="9415"/>
                </a:moveTo>
                <a:lnTo>
                  <a:pt x="54589" y="9415"/>
                </a:lnTo>
                <a:lnTo>
                  <a:pt x="54589" y="26825"/>
                </a:lnTo>
                <a:lnTo>
                  <a:pt x="90281" y="88026"/>
                </a:lnTo>
                <a:lnTo>
                  <a:pt x="91561" y="90312"/>
                </a:lnTo>
                <a:lnTo>
                  <a:pt x="94488" y="91074"/>
                </a:lnTo>
                <a:lnTo>
                  <a:pt x="96774" y="89794"/>
                </a:lnTo>
                <a:lnTo>
                  <a:pt x="99060" y="88392"/>
                </a:lnTo>
                <a:lnTo>
                  <a:pt x="99822" y="85496"/>
                </a:lnTo>
                <a:lnTo>
                  <a:pt x="98419" y="83210"/>
                </a:lnTo>
                <a:lnTo>
                  <a:pt x="55386" y="9415"/>
                </a:lnTo>
                <a:close/>
              </a:path>
              <a:path w="100329" h="936625">
                <a:moveTo>
                  <a:pt x="54589" y="9415"/>
                </a:moveTo>
                <a:lnTo>
                  <a:pt x="45064" y="9415"/>
                </a:lnTo>
                <a:lnTo>
                  <a:pt x="45064" y="27061"/>
                </a:lnTo>
                <a:lnTo>
                  <a:pt x="49895" y="18777"/>
                </a:lnTo>
                <a:lnTo>
                  <a:pt x="45841" y="11826"/>
                </a:lnTo>
                <a:lnTo>
                  <a:pt x="54589" y="11826"/>
                </a:lnTo>
                <a:lnTo>
                  <a:pt x="54589" y="9415"/>
                </a:lnTo>
                <a:close/>
              </a:path>
              <a:path w="100329" h="936625">
                <a:moveTo>
                  <a:pt x="54589" y="11826"/>
                </a:moveTo>
                <a:lnTo>
                  <a:pt x="53949" y="11826"/>
                </a:lnTo>
                <a:lnTo>
                  <a:pt x="49895" y="18777"/>
                </a:lnTo>
                <a:lnTo>
                  <a:pt x="54589" y="26825"/>
                </a:lnTo>
                <a:lnTo>
                  <a:pt x="54589" y="11826"/>
                </a:lnTo>
                <a:close/>
              </a:path>
              <a:path w="100329" h="936625">
                <a:moveTo>
                  <a:pt x="53949" y="11826"/>
                </a:moveTo>
                <a:lnTo>
                  <a:pt x="45841" y="11826"/>
                </a:lnTo>
                <a:lnTo>
                  <a:pt x="49895" y="18777"/>
                </a:lnTo>
                <a:lnTo>
                  <a:pt x="53949" y="11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471546" y="2943602"/>
            <a:ext cx="121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550985" y="3928300"/>
            <a:ext cx="3583304" cy="1953895"/>
            <a:chOff x="2550985" y="3928300"/>
            <a:chExt cx="3583304" cy="1953895"/>
          </a:xfrm>
        </p:grpSpPr>
        <p:sp>
          <p:nvSpPr>
            <p:cNvPr id="18" name="object 18"/>
            <p:cNvSpPr/>
            <p:nvPr/>
          </p:nvSpPr>
          <p:spPr>
            <a:xfrm>
              <a:off x="2555747" y="3933063"/>
              <a:ext cx="3384550" cy="1944370"/>
            </a:xfrm>
            <a:custGeom>
              <a:avLst/>
              <a:gdLst/>
              <a:ahLst/>
              <a:cxnLst/>
              <a:rect l="l" t="t" r="r" b="b"/>
              <a:pathLst>
                <a:path w="3384550" h="1944370">
                  <a:moveTo>
                    <a:pt x="0" y="720089"/>
                  </a:moveTo>
                  <a:lnTo>
                    <a:pt x="2592323" y="720089"/>
                  </a:lnTo>
                </a:path>
                <a:path w="3384550" h="1944370">
                  <a:moveTo>
                    <a:pt x="792114" y="0"/>
                  </a:moveTo>
                  <a:lnTo>
                    <a:pt x="3384438" y="0"/>
                  </a:lnTo>
                </a:path>
                <a:path w="3384550" h="1944370">
                  <a:moveTo>
                    <a:pt x="2592323" y="720089"/>
                  </a:moveTo>
                  <a:lnTo>
                    <a:pt x="3384438" y="0"/>
                  </a:lnTo>
                </a:path>
                <a:path w="3384550" h="1944370">
                  <a:moveTo>
                    <a:pt x="2592323" y="720089"/>
                  </a:moveTo>
                  <a:lnTo>
                    <a:pt x="2592323" y="1944206"/>
                  </a:lnTo>
                </a:path>
                <a:path w="3384550" h="1944370">
                  <a:moveTo>
                    <a:pt x="3384438" y="0"/>
                  </a:moveTo>
                  <a:lnTo>
                    <a:pt x="3384438" y="1224152"/>
                  </a:lnTo>
                </a:path>
                <a:path w="3384550" h="1944370">
                  <a:moveTo>
                    <a:pt x="2592323" y="1944206"/>
                  </a:moveTo>
                  <a:lnTo>
                    <a:pt x="3384438" y="1224152"/>
                  </a:lnTo>
                </a:path>
                <a:path w="3384550" h="1944370">
                  <a:moveTo>
                    <a:pt x="0" y="1944206"/>
                  </a:moveTo>
                  <a:lnTo>
                    <a:pt x="2592323" y="1944206"/>
                  </a:lnTo>
                </a:path>
                <a:path w="3384550" h="1944370">
                  <a:moveTo>
                    <a:pt x="3240420" y="152399"/>
                  </a:moveTo>
                  <a:lnTo>
                    <a:pt x="3240420" y="1376552"/>
                  </a:lnTo>
                </a:path>
                <a:path w="3384550" h="1944370">
                  <a:moveTo>
                    <a:pt x="3096402" y="304799"/>
                  </a:moveTo>
                  <a:lnTo>
                    <a:pt x="3096402" y="1528952"/>
                  </a:lnTo>
                </a:path>
                <a:path w="3384550" h="1944370">
                  <a:moveTo>
                    <a:pt x="2952384" y="432053"/>
                  </a:moveTo>
                  <a:lnTo>
                    <a:pt x="2952384" y="1656182"/>
                  </a:lnTo>
                </a:path>
                <a:path w="3384550" h="1944370">
                  <a:moveTo>
                    <a:pt x="2808366" y="576071"/>
                  </a:moveTo>
                  <a:lnTo>
                    <a:pt x="2808366" y="1800188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14188" y="3933062"/>
              <a:ext cx="820419" cy="1116330"/>
            </a:xfrm>
            <a:custGeom>
              <a:avLst/>
              <a:gdLst/>
              <a:ahLst/>
              <a:cxnLst/>
              <a:rect l="l" t="t" r="r" b="b"/>
              <a:pathLst>
                <a:path w="820420" h="1116329">
                  <a:moveTo>
                    <a:pt x="99822" y="733564"/>
                  </a:moveTo>
                  <a:lnTo>
                    <a:pt x="98412" y="731278"/>
                  </a:lnTo>
                  <a:lnTo>
                    <a:pt x="55397" y="657479"/>
                  </a:lnTo>
                  <a:lnTo>
                    <a:pt x="49923" y="648081"/>
                  </a:lnTo>
                  <a:lnTo>
                    <a:pt x="1397" y="731278"/>
                  </a:lnTo>
                  <a:lnTo>
                    <a:pt x="0" y="733564"/>
                  </a:lnTo>
                  <a:lnTo>
                    <a:pt x="762" y="736473"/>
                  </a:lnTo>
                  <a:lnTo>
                    <a:pt x="3048" y="737870"/>
                  </a:lnTo>
                  <a:lnTo>
                    <a:pt x="5334" y="739140"/>
                  </a:lnTo>
                  <a:lnTo>
                    <a:pt x="8255" y="738378"/>
                  </a:lnTo>
                  <a:lnTo>
                    <a:pt x="9537" y="736092"/>
                  </a:lnTo>
                  <a:lnTo>
                    <a:pt x="45085" y="675132"/>
                  </a:lnTo>
                  <a:lnTo>
                    <a:pt x="45199" y="674941"/>
                  </a:lnTo>
                  <a:lnTo>
                    <a:pt x="45085" y="1107706"/>
                  </a:lnTo>
                  <a:lnTo>
                    <a:pt x="54610" y="1107706"/>
                  </a:lnTo>
                  <a:lnTo>
                    <a:pt x="54610" y="674941"/>
                  </a:lnTo>
                  <a:lnTo>
                    <a:pt x="54610" y="659892"/>
                  </a:lnTo>
                  <a:lnTo>
                    <a:pt x="54610" y="657479"/>
                  </a:lnTo>
                  <a:lnTo>
                    <a:pt x="54724" y="675132"/>
                  </a:lnTo>
                  <a:lnTo>
                    <a:pt x="90309" y="736092"/>
                  </a:lnTo>
                  <a:lnTo>
                    <a:pt x="91554" y="738378"/>
                  </a:lnTo>
                  <a:lnTo>
                    <a:pt x="94488" y="739140"/>
                  </a:lnTo>
                  <a:lnTo>
                    <a:pt x="96774" y="737870"/>
                  </a:lnTo>
                  <a:lnTo>
                    <a:pt x="99060" y="736473"/>
                  </a:lnTo>
                  <a:lnTo>
                    <a:pt x="99822" y="733564"/>
                  </a:lnTo>
                  <a:close/>
                </a:path>
                <a:path w="820420" h="1116329">
                  <a:moveTo>
                    <a:pt x="243840" y="633984"/>
                  </a:moveTo>
                  <a:lnTo>
                    <a:pt x="242430" y="631698"/>
                  </a:lnTo>
                  <a:lnTo>
                    <a:pt x="199478" y="557923"/>
                  </a:lnTo>
                  <a:lnTo>
                    <a:pt x="193941" y="548398"/>
                  </a:lnTo>
                  <a:lnTo>
                    <a:pt x="145415" y="631698"/>
                  </a:lnTo>
                  <a:lnTo>
                    <a:pt x="144018" y="633984"/>
                  </a:lnTo>
                  <a:lnTo>
                    <a:pt x="144780" y="636905"/>
                  </a:lnTo>
                  <a:lnTo>
                    <a:pt x="149352" y="639457"/>
                  </a:lnTo>
                  <a:lnTo>
                    <a:pt x="152273" y="638695"/>
                  </a:lnTo>
                  <a:lnTo>
                    <a:pt x="153555" y="636524"/>
                  </a:lnTo>
                  <a:lnTo>
                    <a:pt x="189103" y="575564"/>
                  </a:lnTo>
                  <a:lnTo>
                    <a:pt x="189217" y="575373"/>
                  </a:lnTo>
                  <a:lnTo>
                    <a:pt x="189103" y="1008126"/>
                  </a:lnTo>
                  <a:lnTo>
                    <a:pt x="198628" y="1008126"/>
                  </a:lnTo>
                  <a:lnTo>
                    <a:pt x="198628" y="575373"/>
                  </a:lnTo>
                  <a:lnTo>
                    <a:pt x="198628" y="560324"/>
                  </a:lnTo>
                  <a:lnTo>
                    <a:pt x="198628" y="557923"/>
                  </a:lnTo>
                  <a:lnTo>
                    <a:pt x="198742" y="575564"/>
                  </a:lnTo>
                  <a:lnTo>
                    <a:pt x="235572" y="638695"/>
                  </a:lnTo>
                  <a:lnTo>
                    <a:pt x="238506" y="639457"/>
                  </a:lnTo>
                  <a:lnTo>
                    <a:pt x="243078" y="636905"/>
                  </a:lnTo>
                  <a:lnTo>
                    <a:pt x="243840" y="633984"/>
                  </a:lnTo>
                  <a:close/>
                </a:path>
                <a:path w="820420" h="1116329">
                  <a:moveTo>
                    <a:pt x="387858" y="542683"/>
                  </a:moveTo>
                  <a:lnTo>
                    <a:pt x="386448" y="540397"/>
                  </a:lnTo>
                  <a:lnTo>
                    <a:pt x="343433" y="466598"/>
                  </a:lnTo>
                  <a:lnTo>
                    <a:pt x="337959" y="457200"/>
                  </a:lnTo>
                  <a:lnTo>
                    <a:pt x="289306" y="540397"/>
                  </a:lnTo>
                  <a:lnTo>
                    <a:pt x="288036" y="542683"/>
                  </a:lnTo>
                  <a:lnTo>
                    <a:pt x="288798" y="545592"/>
                  </a:lnTo>
                  <a:lnTo>
                    <a:pt x="291084" y="546989"/>
                  </a:lnTo>
                  <a:lnTo>
                    <a:pt x="293370" y="548259"/>
                  </a:lnTo>
                  <a:lnTo>
                    <a:pt x="296291" y="547497"/>
                  </a:lnTo>
                  <a:lnTo>
                    <a:pt x="297573" y="545211"/>
                  </a:lnTo>
                  <a:lnTo>
                    <a:pt x="333108" y="484276"/>
                  </a:lnTo>
                  <a:lnTo>
                    <a:pt x="333121" y="466598"/>
                  </a:lnTo>
                  <a:lnTo>
                    <a:pt x="333121" y="484251"/>
                  </a:lnTo>
                  <a:lnTo>
                    <a:pt x="333121" y="916825"/>
                  </a:lnTo>
                  <a:lnTo>
                    <a:pt x="342646" y="916825"/>
                  </a:lnTo>
                  <a:lnTo>
                    <a:pt x="342633" y="484263"/>
                  </a:lnTo>
                  <a:lnTo>
                    <a:pt x="378193" y="545211"/>
                  </a:lnTo>
                  <a:lnTo>
                    <a:pt x="379590" y="547497"/>
                  </a:lnTo>
                  <a:lnTo>
                    <a:pt x="382524" y="548259"/>
                  </a:lnTo>
                  <a:lnTo>
                    <a:pt x="384810" y="546989"/>
                  </a:lnTo>
                  <a:lnTo>
                    <a:pt x="387096" y="545592"/>
                  </a:lnTo>
                  <a:lnTo>
                    <a:pt x="387858" y="542683"/>
                  </a:lnTo>
                  <a:close/>
                </a:path>
                <a:path w="820420" h="1116329">
                  <a:moveTo>
                    <a:pt x="531876" y="390283"/>
                  </a:moveTo>
                  <a:lnTo>
                    <a:pt x="530466" y="387997"/>
                  </a:lnTo>
                  <a:lnTo>
                    <a:pt x="487451" y="314198"/>
                  </a:lnTo>
                  <a:lnTo>
                    <a:pt x="481977" y="304800"/>
                  </a:lnTo>
                  <a:lnTo>
                    <a:pt x="433324" y="387997"/>
                  </a:lnTo>
                  <a:lnTo>
                    <a:pt x="432054" y="390283"/>
                  </a:lnTo>
                  <a:lnTo>
                    <a:pt x="432816" y="393192"/>
                  </a:lnTo>
                  <a:lnTo>
                    <a:pt x="435102" y="394589"/>
                  </a:lnTo>
                  <a:lnTo>
                    <a:pt x="437388" y="395859"/>
                  </a:lnTo>
                  <a:lnTo>
                    <a:pt x="440309" y="395097"/>
                  </a:lnTo>
                  <a:lnTo>
                    <a:pt x="441591" y="392811"/>
                  </a:lnTo>
                  <a:lnTo>
                    <a:pt x="477126" y="331876"/>
                  </a:lnTo>
                  <a:lnTo>
                    <a:pt x="477139" y="314198"/>
                  </a:lnTo>
                  <a:lnTo>
                    <a:pt x="477139" y="331851"/>
                  </a:lnTo>
                  <a:lnTo>
                    <a:pt x="477139" y="764425"/>
                  </a:lnTo>
                  <a:lnTo>
                    <a:pt x="486664" y="764425"/>
                  </a:lnTo>
                  <a:lnTo>
                    <a:pt x="486651" y="331863"/>
                  </a:lnTo>
                  <a:lnTo>
                    <a:pt x="522211" y="392811"/>
                  </a:lnTo>
                  <a:lnTo>
                    <a:pt x="523608" y="395097"/>
                  </a:lnTo>
                  <a:lnTo>
                    <a:pt x="526542" y="395859"/>
                  </a:lnTo>
                  <a:lnTo>
                    <a:pt x="528828" y="394589"/>
                  </a:lnTo>
                  <a:lnTo>
                    <a:pt x="531114" y="393192"/>
                  </a:lnTo>
                  <a:lnTo>
                    <a:pt x="531876" y="390283"/>
                  </a:lnTo>
                  <a:close/>
                </a:path>
                <a:path w="820420" h="1116329">
                  <a:moveTo>
                    <a:pt x="819912" y="85483"/>
                  </a:moveTo>
                  <a:lnTo>
                    <a:pt x="818502" y="83197"/>
                  </a:lnTo>
                  <a:lnTo>
                    <a:pt x="775487" y="9398"/>
                  </a:lnTo>
                  <a:lnTo>
                    <a:pt x="770013" y="0"/>
                  </a:lnTo>
                  <a:lnTo>
                    <a:pt x="721360" y="83197"/>
                  </a:lnTo>
                  <a:lnTo>
                    <a:pt x="720090" y="85483"/>
                  </a:lnTo>
                  <a:lnTo>
                    <a:pt x="720852" y="88392"/>
                  </a:lnTo>
                  <a:lnTo>
                    <a:pt x="723138" y="89789"/>
                  </a:lnTo>
                  <a:lnTo>
                    <a:pt x="725424" y="91059"/>
                  </a:lnTo>
                  <a:lnTo>
                    <a:pt x="728345" y="90297"/>
                  </a:lnTo>
                  <a:lnTo>
                    <a:pt x="729627" y="88011"/>
                  </a:lnTo>
                  <a:lnTo>
                    <a:pt x="765162" y="27076"/>
                  </a:lnTo>
                  <a:lnTo>
                    <a:pt x="765175" y="9398"/>
                  </a:lnTo>
                  <a:lnTo>
                    <a:pt x="765175" y="27051"/>
                  </a:lnTo>
                  <a:lnTo>
                    <a:pt x="765175" y="1089037"/>
                  </a:lnTo>
                  <a:lnTo>
                    <a:pt x="765175" y="1106678"/>
                  </a:lnTo>
                  <a:lnTo>
                    <a:pt x="765162" y="1089012"/>
                  </a:lnTo>
                  <a:lnTo>
                    <a:pt x="729627" y="1028077"/>
                  </a:lnTo>
                  <a:lnTo>
                    <a:pt x="728345" y="1025791"/>
                  </a:lnTo>
                  <a:lnTo>
                    <a:pt x="725424" y="1025029"/>
                  </a:lnTo>
                  <a:lnTo>
                    <a:pt x="723138" y="1026414"/>
                  </a:lnTo>
                  <a:lnTo>
                    <a:pt x="720852" y="1027696"/>
                  </a:lnTo>
                  <a:lnTo>
                    <a:pt x="720090" y="1030605"/>
                  </a:lnTo>
                  <a:lnTo>
                    <a:pt x="721360" y="1032891"/>
                  </a:lnTo>
                  <a:lnTo>
                    <a:pt x="770013" y="1116088"/>
                  </a:lnTo>
                  <a:lnTo>
                    <a:pt x="775487" y="1106678"/>
                  </a:lnTo>
                  <a:lnTo>
                    <a:pt x="818502" y="1032891"/>
                  </a:lnTo>
                  <a:lnTo>
                    <a:pt x="819912" y="1030605"/>
                  </a:lnTo>
                  <a:lnTo>
                    <a:pt x="819150" y="1027696"/>
                  </a:lnTo>
                  <a:lnTo>
                    <a:pt x="816864" y="1026414"/>
                  </a:lnTo>
                  <a:lnTo>
                    <a:pt x="814578" y="1025029"/>
                  </a:lnTo>
                  <a:lnTo>
                    <a:pt x="811644" y="1025791"/>
                  </a:lnTo>
                  <a:lnTo>
                    <a:pt x="810247" y="1028077"/>
                  </a:lnTo>
                  <a:lnTo>
                    <a:pt x="774700" y="1089012"/>
                  </a:lnTo>
                  <a:lnTo>
                    <a:pt x="774687" y="27063"/>
                  </a:lnTo>
                  <a:lnTo>
                    <a:pt x="810247" y="88011"/>
                  </a:lnTo>
                  <a:lnTo>
                    <a:pt x="811644" y="90297"/>
                  </a:lnTo>
                  <a:lnTo>
                    <a:pt x="814578" y="91059"/>
                  </a:lnTo>
                  <a:lnTo>
                    <a:pt x="816864" y="89789"/>
                  </a:lnTo>
                  <a:lnTo>
                    <a:pt x="819150" y="88392"/>
                  </a:lnTo>
                  <a:lnTo>
                    <a:pt x="819912" y="85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200018" y="4311775"/>
            <a:ext cx="121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48072" y="5193160"/>
            <a:ext cx="918210" cy="828675"/>
          </a:xfrm>
          <a:custGeom>
            <a:avLst/>
            <a:gdLst/>
            <a:ahLst/>
            <a:cxnLst/>
            <a:rect l="l" t="t" r="r" b="b"/>
            <a:pathLst>
              <a:path w="918210" h="828675">
                <a:moveTo>
                  <a:pt x="32766" y="732425"/>
                </a:moveTo>
                <a:lnTo>
                  <a:pt x="30114" y="733818"/>
                </a:lnTo>
                <a:lnTo>
                  <a:pt x="29199" y="736317"/>
                </a:lnTo>
                <a:lnTo>
                  <a:pt x="0" y="828138"/>
                </a:lnTo>
                <a:lnTo>
                  <a:pt x="13402" y="825340"/>
                </a:lnTo>
                <a:lnTo>
                  <a:pt x="10149" y="825340"/>
                </a:lnTo>
                <a:lnTo>
                  <a:pt x="3810" y="818269"/>
                </a:lnTo>
                <a:lnTo>
                  <a:pt x="16908" y="806454"/>
                </a:lnTo>
                <a:lnTo>
                  <a:pt x="38343" y="739210"/>
                </a:lnTo>
                <a:lnTo>
                  <a:pt x="39105" y="736710"/>
                </a:lnTo>
                <a:lnTo>
                  <a:pt x="37734" y="734031"/>
                </a:lnTo>
                <a:lnTo>
                  <a:pt x="32766" y="732425"/>
                </a:lnTo>
                <a:close/>
              </a:path>
              <a:path w="918210" h="828675">
                <a:moveTo>
                  <a:pt x="16908" y="806454"/>
                </a:moveTo>
                <a:lnTo>
                  <a:pt x="3810" y="818269"/>
                </a:lnTo>
                <a:lnTo>
                  <a:pt x="10149" y="825340"/>
                </a:lnTo>
                <a:lnTo>
                  <a:pt x="12458" y="823258"/>
                </a:lnTo>
                <a:lnTo>
                  <a:pt x="11551" y="823258"/>
                </a:lnTo>
                <a:lnTo>
                  <a:pt x="5974" y="817150"/>
                </a:lnTo>
                <a:lnTo>
                  <a:pt x="14035" y="815467"/>
                </a:lnTo>
                <a:lnTo>
                  <a:pt x="16908" y="806454"/>
                </a:lnTo>
                <a:close/>
              </a:path>
              <a:path w="918210" h="828675">
                <a:moveTo>
                  <a:pt x="95006" y="798588"/>
                </a:moveTo>
                <a:lnTo>
                  <a:pt x="23223" y="813549"/>
                </a:lnTo>
                <a:lnTo>
                  <a:pt x="10149" y="825340"/>
                </a:lnTo>
                <a:lnTo>
                  <a:pt x="13402" y="825340"/>
                </a:lnTo>
                <a:lnTo>
                  <a:pt x="96895" y="807909"/>
                </a:lnTo>
                <a:lnTo>
                  <a:pt x="98541" y="805373"/>
                </a:lnTo>
                <a:lnTo>
                  <a:pt x="98054" y="802815"/>
                </a:lnTo>
                <a:lnTo>
                  <a:pt x="97414" y="800231"/>
                </a:lnTo>
                <a:lnTo>
                  <a:pt x="95006" y="798588"/>
                </a:lnTo>
                <a:close/>
              </a:path>
              <a:path w="918210" h="828675">
                <a:moveTo>
                  <a:pt x="14035" y="815467"/>
                </a:moveTo>
                <a:lnTo>
                  <a:pt x="5974" y="817150"/>
                </a:lnTo>
                <a:lnTo>
                  <a:pt x="11551" y="823258"/>
                </a:lnTo>
                <a:lnTo>
                  <a:pt x="14035" y="815467"/>
                </a:lnTo>
                <a:close/>
              </a:path>
              <a:path w="918210" h="828675">
                <a:moveTo>
                  <a:pt x="23223" y="813549"/>
                </a:moveTo>
                <a:lnTo>
                  <a:pt x="14035" y="815467"/>
                </a:lnTo>
                <a:lnTo>
                  <a:pt x="11551" y="823258"/>
                </a:lnTo>
                <a:lnTo>
                  <a:pt x="12458" y="823258"/>
                </a:lnTo>
                <a:lnTo>
                  <a:pt x="23223" y="813549"/>
                </a:lnTo>
                <a:close/>
              </a:path>
              <a:path w="918210" h="828675">
                <a:moveTo>
                  <a:pt x="904053" y="12731"/>
                </a:moveTo>
                <a:lnTo>
                  <a:pt x="894760" y="14671"/>
                </a:lnTo>
                <a:lnTo>
                  <a:pt x="16908" y="806454"/>
                </a:lnTo>
                <a:lnTo>
                  <a:pt x="14035" y="815467"/>
                </a:lnTo>
                <a:lnTo>
                  <a:pt x="23223" y="813549"/>
                </a:lnTo>
                <a:lnTo>
                  <a:pt x="901186" y="21713"/>
                </a:lnTo>
                <a:lnTo>
                  <a:pt x="904053" y="12731"/>
                </a:lnTo>
                <a:close/>
              </a:path>
              <a:path w="918210" h="828675">
                <a:moveTo>
                  <a:pt x="917202" y="2785"/>
                </a:moveTo>
                <a:lnTo>
                  <a:pt x="907938" y="2785"/>
                </a:lnTo>
                <a:lnTo>
                  <a:pt x="914278" y="9906"/>
                </a:lnTo>
                <a:lnTo>
                  <a:pt x="901186" y="21713"/>
                </a:lnTo>
                <a:lnTo>
                  <a:pt x="879744" y="88891"/>
                </a:lnTo>
                <a:lnTo>
                  <a:pt x="878982" y="91440"/>
                </a:lnTo>
                <a:lnTo>
                  <a:pt x="880353" y="94107"/>
                </a:lnTo>
                <a:lnTo>
                  <a:pt x="882792" y="94987"/>
                </a:lnTo>
                <a:lnTo>
                  <a:pt x="885322" y="95749"/>
                </a:lnTo>
                <a:lnTo>
                  <a:pt x="887973" y="94356"/>
                </a:lnTo>
                <a:lnTo>
                  <a:pt x="888888" y="91821"/>
                </a:lnTo>
                <a:lnTo>
                  <a:pt x="917202" y="2785"/>
                </a:lnTo>
                <a:close/>
              </a:path>
              <a:path w="918210" h="828675">
                <a:moveTo>
                  <a:pt x="918088" y="0"/>
                </a:moveTo>
                <a:lnTo>
                  <a:pt x="823722" y="19680"/>
                </a:lnTo>
                <a:lnTo>
                  <a:pt x="821192" y="20311"/>
                </a:lnTo>
                <a:lnTo>
                  <a:pt x="819546" y="22728"/>
                </a:lnTo>
                <a:lnTo>
                  <a:pt x="820033" y="25395"/>
                </a:lnTo>
                <a:lnTo>
                  <a:pt x="820552" y="27931"/>
                </a:lnTo>
                <a:lnTo>
                  <a:pt x="823081" y="29586"/>
                </a:lnTo>
                <a:lnTo>
                  <a:pt x="825764" y="29074"/>
                </a:lnTo>
                <a:lnTo>
                  <a:pt x="894760" y="14671"/>
                </a:lnTo>
                <a:lnTo>
                  <a:pt x="907938" y="2785"/>
                </a:lnTo>
                <a:lnTo>
                  <a:pt x="917202" y="2785"/>
                </a:lnTo>
                <a:lnTo>
                  <a:pt x="918088" y="0"/>
                </a:lnTo>
                <a:close/>
              </a:path>
              <a:path w="918210" h="828675">
                <a:moveTo>
                  <a:pt x="909867" y="4953"/>
                </a:moveTo>
                <a:lnTo>
                  <a:pt x="906536" y="4953"/>
                </a:lnTo>
                <a:lnTo>
                  <a:pt x="912114" y="11049"/>
                </a:lnTo>
                <a:lnTo>
                  <a:pt x="904053" y="12731"/>
                </a:lnTo>
                <a:lnTo>
                  <a:pt x="901186" y="21713"/>
                </a:lnTo>
                <a:lnTo>
                  <a:pt x="914278" y="9906"/>
                </a:lnTo>
                <a:lnTo>
                  <a:pt x="909867" y="4953"/>
                </a:lnTo>
                <a:close/>
              </a:path>
              <a:path w="918210" h="828675">
                <a:moveTo>
                  <a:pt x="907938" y="2785"/>
                </a:moveTo>
                <a:lnTo>
                  <a:pt x="894760" y="14671"/>
                </a:lnTo>
                <a:lnTo>
                  <a:pt x="904053" y="12731"/>
                </a:lnTo>
                <a:lnTo>
                  <a:pt x="906536" y="4953"/>
                </a:lnTo>
                <a:lnTo>
                  <a:pt x="909867" y="4953"/>
                </a:lnTo>
                <a:lnTo>
                  <a:pt x="907938" y="2785"/>
                </a:lnTo>
                <a:close/>
              </a:path>
              <a:path w="918210" h="828675">
                <a:moveTo>
                  <a:pt x="906536" y="4953"/>
                </a:moveTo>
                <a:lnTo>
                  <a:pt x="904053" y="12731"/>
                </a:lnTo>
                <a:lnTo>
                  <a:pt x="912114" y="11049"/>
                </a:lnTo>
                <a:lnTo>
                  <a:pt x="906536" y="4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659886" y="5536183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975101" y="4273676"/>
            <a:ext cx="4333240" cy="1441450"/>
            <a:chOff x="2975101" y="4273676"/>
            <a:chExt cx="4333240" cy="1441450"/>
          </a:xfrm>
        </p:grpSpPr>
        <p:sp>
          <p:nvSpPr>
            <p:cNvPr id="24" name="object 24"/>
            <p:cNvSpPr/>
            <p:nvPr/>
          </p:nvSpPr>
          <p:spPr>
            <a:xfrm>
              <a:off x="5719450" y="4273676"/>
              <a:ext cx="1589405" cy="539115"/>
            </a:xfrm>
            <a:custGeom>
              <a:avLst/>
              <a:gdLst/>
              <a:ahLst/>
              <a:cxnLst/>
              <a:rect l="l" t="t" r="r" b="b"/>
              <a:pathLst>
                <a:path w="1589404" h="539114">
                  <a:moveTo>
                    <a:pt x="1579817" y="20714"/>
                  </a:moveTo>
                  <a:lnTo>
                    <a:pt x="0" y="535817"/>
                  </a:lnTo>
                  <a:lnTo>
                    <a:pt x="1005" y="538734"/>
                  </a:lnTo>
                  <a:lnTo>
                    <a:pt x="1580847" y="23646"/>
                  </a:lnTo>
                  <a:lnTo>
                    <a:pt x="1582868" y="21375"/>
                  </a:lnTo>
                  <a:lnTo>
                    <a:pt x="1579817" y="20714"/>
                  </a:lnTo>
                  <a:close/>
                </a:path>
                <a:path w="1589404" h="539114">
                  <a:moveTo>
                    <a:pt x="1586518" y="18918"/>
                  </a:moveTo>
                  <a:lnTo>
                    <a:pt x="1585325" y="18918"/>
                  </a:lnTo>
                  <a:lnTo>
                    <a:pt x="1586362" y="21848"/>
                  </a:lnTo>
                  <a:lnTo>
                    <a:pt x="1580847" y="23646"/>
                  </a:lnTo>
                  <a:lnTo>
                    <a:pt x="1526042" y="85212"/>
                  </a:lnTo>
                  <a:lnTo>
                    <a:pt x="1525402" y="85856"/>
                  </a:lnTo>
                  <a:lnTo>
                    <a:pt x="1525524" y="86868"/>
                  </a:lnTo>
                  <a:lnTo>
                    <a:pt x="1526164" y="87498"/>
                  </a:lnTo>
                  <a:lnTo>
                    <a:pt x="1526804" y="88011"/>
                  </a:lnTo>
                  <a:lnTo>
                    <a:pt x="1527810" y="88011"/>
                  </a:lnTo>
                  <a:lnTo>
                    <a:pt x="1528450" y="87380"/>
                  </a:lnTo>
                  <a:lnTo>
                    <a:pt x="1588891" y="19431"/>
                  </a:lnTo>
                  <a:lnTo>
                    <a:pt x="1586518" y="18918"/>
                  </a:lnTo>
                  <a:close/>
                </a:path>
                <a:path w="1589404" h="539114">
                  <a:moveTo>
                    <a:pt x="1582868" y="21375"/>
                  </a:moveTo>
                  <a:lnTo>
                    <a:pt x="1580847" y="23646"/>
                  </a:lnTo>
                  <a:lnTo>
                    <a:pt x="1585997" y="21966"/>
                  </a:lnTo>
                  <a:lnTo>
                    <a:pt x="1585600" y="21966"/>
                  </a:lnTo>
                  <a:lnTo>
                    <a:pt x="1582868" y="21375"/>
                  </a:lnTo>
                  <a:close/>
                </a:path>
                <a:path w="1589404" h="539114">
                  <a:moveTo>
                    <a:pt x="1584716" y="19299"/>
                  </a:moveTo>
                  <a:lnTo>
                    <a:pt x="1582868" y="21375"/>
                  </a:lnTo>
                  <a:lnTo>
                    <a:pt x="1585600" y="21966"/>
                  </a:lnTo>
                  <a:lnTo>
                    <a:pt x="1584716" y="19299"/>
                  </a:lnTo>
                  <a:close/>
                </a:path>
                <a:path w="1589404" h="539114">
                  <a:moveTo>
                    <a:pt x="1585460" y="19299"/>
                  </a:moveTo>
                  <a:lnTo>
                    <a:pt x="1584716" y="19299"/>
                  </a:lnTo>
                  <a:lnTo>
                    <a:pt x="1585600" y="21966"/>
                  </a:lnTo>
                  <a:lnTo>
                    <a:pt x="1585997" y="21966"/>
                  </a:lnTo>
                  <a:lnTo>
                    <a:pt x="1586362" y="21848"/>
                  </a:lnTo>
                  <a:lnTo>
                    <a:pt x="1585460" y="19299"/>
                  </a:lnTo>
                  <a:close/>
                </a:path>
                <a:path w="1589404" h="539114">
                  <a:moveTo>
                    <a:pt x="1585325" y="18918"/>
                  </a:moveTo>
                  <a:lnTo>
                    <a:pt x="1579817" y="20714"/>
                  </a:lnTo>
                  <a:lnTo>
                    <a:pt x="1582868" y="21375"/>
                  </a:lnTo>
                  <a:lnTo>
                    <a:pt x="1584716" y="19299"/>
                  </a:lnTo>
                  <a:lnTo>
                    <a:pt x="1585460" y="19299"/>
                  </a:lnTo>
                  <a:lnTo>
                    <a:pt x="1585325" y="18918"/>
                  </a:lnTo>
                  <a:close/>
                </a:path>
                <a:path w="1589404" h="539114">
                  <a:moveTo>
                    <a:pt x="1499097" y="0"/>
                  </a:moveTo>
                  <a:lnTo>
                    <a:pt x="1498213" y="512"/>
                  </a:lnTo>
                  <a:lnTo>
                    <a:pt x="1497970" y="2286"/>
                  </a:lnTo>
                  <a:lnTo>
                    <a:pt x="1498457" y="3179"/>
                  </a:lnTo>
                  <a:lnTo>
                    <a:pt x="1499372" y="3297"/>
                  </a:lnTo>
                  <a:lnTo>
                    <a:pt x="1579817" y="20714"/>
                  </a:lnTo>
                  <a:lnTo>
                    <a:pt x="1585325" y="18918"/>
                  </a:lnTo>
                  <a:lnTo>
                    <a:pt x="1586518" y="18918"/>
                  </a:lnTo>
                  <a:lnTo>
                    <a:pt x="1499981" y="249"/>
                  </a:lnTo>
                  <a:lnTo>
                    <a:pt x="1499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87801" y="4653152"/>
              <a:ext cx="1872614" cy="1049020"/>
            </a:xfrm>
            <a:custGeom>
              <a:avLst/>
              <a:gdLst/>
              <a:ahLst/>
              <a:cxnLst/>
              <a:rect l="l" t="t" r="r" b="b"/>
              <a:pathLst>
                <a:path w="1872614" h="1049020">
                  <a:moveTo>
                    <a:pt x="576071" y="492882"/>
                  </a:moveTo>
                  <a:lnTo>
                    <a:pt x="596261" y="428126"/>
                  </a:lnTo>
                  <a:lnTo>
                    <a:pt x="652486" y="371892"/>
                  </a:lnTo>
                  <a:lnTo>
                    <a:pt x="692075" y="348025"/>
                  </a:lnTo>
                  <a:lnTo>
                    <a:pt x="738228" y="327552"/>
                  </a:lnTo>
                  <a:lnTo>
                    <a:pt x="790130" y="310896"/>
                  </a:lnTo>
                  <a:lnTo>
                    <a:pt x="846968" y="298477"/>
                  </a:lnTo>
                  <a:lnTo>
                    <a:pt x="907926" y="290716"/>
                  </a:lnTo>
                  <a:lnTo>
                    <a:pt x="972190" y="288035"/>
                  </a:lnTo>
                  <a:lnTo>
                    <a:pt x="1036420" y="290716"/>
                  </a:lnTo>
                  <a:lnTo>
                    <a:pt x="1097352" y="298477"/>
                  </a:lnTo>
                  <a:lnTo>
                    <a:pt x="1154169" y="310896"/>
                  </a:lnTo>
                  <a:lnTo>
                    <a:pt x="1206056" y="327552"/>
                  </a:lnTo>
                  <a:lnTo>
                    <a:pt x="1252198" y="348025"/>
                  </a:lnTo>
                  <a:lnTo>
                    <a:pt x="1291779" y="371892"/>
                  </a:lnTo>
                  <a:lnTo>
                    <a:pt x="1323984" y="398733"/>
                  </a:lnTo>
                  <a:lnTo>
                    <a:pt x="1363003" y="459650"/>
                  </a:lnTo>
                  <a:lnTo>
                    <a:pt x="1368186" y="492882"/>
                  </a:lnTo>
                  <a:lnTo>
                    <a:pt x="1363003" y="526151"/>
                  </a:lnTo>
                  <a:lnTo>
                    <a:pt x="1323984" y="587118"/>
                  </a:lnTo>
                  <a:lnTo>
                    <a:pt x="1291779" y="613975"/>
                  </a:lnTo>
                  <a:lnTo>
                    <a:pt x="1252198" y="637854"/>
                  </a:lnTo>
                  <a:lnTo>
                    <a:pt x="1206056" y="658335"/>
                  </a:lnTo>
                  <a:lnTo>
                    <a:pt x="1154169" y="674997"/>
                  </a:lnTo>
                  <a:lnTo>
                    <a:pt x="1097352" y="687418"/>
                  </a:lnTo>
                  <a:lnTo>
                    <a:pt x="1036420" y="695180"/>
                  </a:lnTo>
                  <a:lnTo>
                    <a:pt x="972190" y="697860"/>
                  </a:lnTo>
                  <a:lnTo>
                    <a:pt x="907926" y="695180"/>
                  </a:lnTo>
                  <a:lnTo>
                    <a:pt x="846968" y="687418"/>
                  </a:lnTo>
                  <a:lnTo>
                    <a:pt x="790130" y="674997"/>
                  </a:lnTo>
                  <a:lnTo>
                    <a:pt x="738228" y="658335"/>
                  </a:lnTo>
                  <a:lnTo>
                    <a:pt x="692075" y="637854"/>
                  </a:lnTo>
                  <a:lnTo>
                    <a:pt x="652486" y="613975"/>
                  </a:lnTo>
                  <a:lnTo>
                    <a:pt x="620277" y="587118"/>
                  </a:lnTo>
                  <a:lnTo>
                    <a:pt x="581255" y="526151"/>
                  </a:lnTo>
                  <a:lnTo>
                    <a:pt x="576071" y="492882"/>
                  </a:lnTo>
                  <a:close/>
                </a:path>
                <a:path w="1872614" h="1049020">
                  <a:moveTo>
                    <a:pt x="360060" y="487548"/>
                  </a:moveTo>
                  <a:lnTo>
                    <a:pt x="372495" y="426151"/>
                  </a:lnTo>
                  <a:lnTo>
                    <a:pt x="408162" y="368975"/>
                  </a:lnTo>
                  <a:lnTo>
                    <a:pt x="464598" y="317244"/>
                  </a:lnTo>
                  <a:lnTo>
                    <a:pt x="499836" y="293801"/>
                  </a:lnTo>
                  <a:lnTo>
                    <a:pt x="539343" y="272178"/>
                  </a:lnTo>
                  <a:lnTo>
                    <a:pt x="582812" y="252527"/>
                  </a:lnTo>
                  <a:lnTo>
                    <a:pt x="629936" y="235000"/>
                  </a:lnTo>
                  <a:lnTo>
                    <a:pt x="680406" y="219751"/>
                  </a:lnTo>
                  <a:lnTo>
                    <a:pt x="733915" y="206932"/>
                  </a:lnTo>
                  <a:lnTo>
                    <a:pt x="790156" y="196695"/>
                  </a:lnTo>
                  <a:lnTo>
                    <a:pt x="848820" y="189194"/>
                  </a:lnTo>
                  <a:lnTo>
                    <a:pt x="909601" y="184582"/>
                  </a:lnTo>
                  <a:lnTo>
                    <a:pt x="972190" y="183011"/>
                  </a:lnTo>
                  <a:lnTo>
                    <a:pt x="1034752" y="184582"/>
                  </a:lnTo>
                  <a:lnTo>
                    <a:pt x="1095510" y="189194"/>
                  </a:lnTo>
                  <a:lnTo>
                    <a:pt x="1154156" y="196695"/>
                  </a:lnTo>
                  <a:lnTo>
                    <a:pt x="1210381" y="206932"/>
                  </a:lnTo>
                  <a:lnTo>
                    <a:pt x="1263877" y="219751"/>
                  </a:lnTo>
                  <a:lnTo>
                    <a:pt x="1314338" y="235000"/>
                  </a:lnTo>
                  <a:lnTo>
                    <a:pt x="1361454" y="252527"/>
                  </a:lnTo>
                  <a:lnTo>
                    <a:pt x="1404918" y="272178"/>
                  </a:lnTo>
                  <a:lnTo>
                    <a:pt x="1444422" y="293801"/>
                  </a:lnTo>
                  <a:lnTo>
                    <a:pt x="1479657" y="317244"/>
                  </a:lnTo>
                  <a:lnTo>
                    <a:pt x="1510317" y="342352"/>
                  </a:lnTo>
                  <a:lnTo>
                    <a:pt x="1556677" y="396959"/>
                  </a:lnTo>
                  <a:lnTo>
                    <a:pt x="1581037" y="456398"/>
                  </a:lnTo>
                  <a:lnTo>
                    <a:pt x="1584197" y="487548"/>
                  </a:lnTo>
                  <a:lnTo>
                    <a:pt x="1581037" y="518679"/>
                  </a:lnTo>
                  <a:lnTo>
                    <a:pt x="1556677" y="578095"/>
                  </a:lnTo>
                  <a:lnTo>
                    <a:pt x="1510317" y="632695"/>
                  </a:lnTo>
                  <a:lnTo>
                    <a:pt x="1479657" y="657805"/>
                  </a:lnTo>
                  <a:lnTo>
                    <a:pt x="1444422" y="681251"/>
                  </a:lnTo>
                  <a:lnTo>
                    <a:pt x="1404918" y="702880"/>
                  </a:lnTo>
                  <a:lnTo>
                    <a:pt x="1361454" y="722539"/>
                  </a:lnTo>
                  <a:lnTo>
                    <a:pt x="1314338" y="740074"/>
                  </a:lnTo>
                  <a:lnTo>
                    <a:pt x="1263877" y="755332"/>
                  </a:lnTo>
                  <a:lnTo>
                    <a:pt x="1210381" y="768159"/>
                  </a:lnTo>
                  <a:lnTo>
                    <a:pt x="1154156" y="778403"/>
                  </a:lnTo>
                  <a:lnTo>
                    <a:pt x="1095510" y="785909"/>
                  </a:lnTo>
                  <a:lnTo>
                    <a:pt x="1034752" y="790526"/>
                  </a:lnTo>
                  <a:lnTo>
                    <a:pt x="972190" y="792098"/>
                  </a:lnTo>
                  <a:lnTo>
                    <a:pt x="909601" y="790526"/>
                  </a:lnTo>
                  <a:lnTo>
                    <a:pt x="848820" y="785909"/>
                  </a:lnTo>
                  <a:lnTo>
                    <a:pt x="790156" y="778403"/>
                  </a:lnTo>
                  <a:lnTo>
                    <a:pt x="733915" y="768159"/>
                  </a:lnTo>
                  <a:lnTo>
                    <a:pt x="680406" y="755332"/>
                  </a:lnTo>
                  <a:lnTo>
                    <a:pt x="629936" y="740074"/>
                  </a:lnTo>
                  <a:lnTo>
                    <a:pt x="582812" y="722539"/>
                  </a:lnTo>
                  <a:lnTo>
                    <a:pt x="539343" y="702880"/>
                  </a:lnTo>
                  <a:lnTo>
                    <a:pt x="499836" y="681251"/>
                  </a:lnTo>
                  <a:lnTo>
                    <a:pt x="464598" y="657805"/>
                  </a:lnTo>
                  <a:lnTo>
                    <a:pt x="433938" y="632695"/>
                  </a:lnTo>
                  <a:lnTo>
                    <a:pt x="387579" y="578095"/>
                  </a:lnTo>
                  <a:lnTo>
                    <a:pt x="363220" y="518679"/>
                  </a:lnTo>
                  <a:lnTo>
                    <a:pt x="360060" y="487548"/>
                  </a:lnTo>
                  <a:close/>
                </a:path>
                <a:path w="1872614" h="1049020">
                  <a:moveTo>
                    <a:pt x="216042" y="492882"/>
                  </a:moveTo>
                  <a:lnTo>
                    <a:pt x="225939" y="424622"/>
                  </a:lnTo>
                  <a:lnTo>
                    <a:pt x="254594" y="359866"/>
                  </a:lnTo>
                  <a:lnTo>
                    <a:pt x="300448" y="299481"/>
                  </a:lnTo>
                  <a:lnTo>
                    <a:pt x="329338" y="271198"/>
                  </a:lnTo>
                  <a:lnTo>
                    <a:pt x="361944" y="244334"/>
                  </a:lnTo>
                  <a:lnTo>
                    <a:pt x="398071" y="218995"/>
                  </a:lnTo>
                  <a:lnTo>
                    <a:pt x="437525" y="195292"/>
                  </a:lnTo>
                  <a:lnTo>
                    <a:pt x="480110" y="173331"/>
                  </a:lnTo>
                  <a:lnTo>
                    <a:pt x="525633" y="153222"/>
                  </a:lnTo>
                  <a:lnTo>
                    <a:pt x="573898" y="135073"/>
                  </a:lnTo>
                  <a:lnTo>
                    <a:pt x="624711" y="118992"/>
                  </a:lnTo>
                  <a:lnTo>
                    <a:pt x="677877" y="105087"/>
                  </a:lnTo>
                  <a:lnTo>
                    <a:pt x="733201" y="93468"/>
                  </a:lnTo>
                  <a:lnTo>
                    <a:pt x="790489" y="84242"/>
                  </a:lnTo>
                  <a:lnTo>
                    <a:pt x="849546" y="77518"/>
                  </a:lnTo>
                  <a:lnTo>
                    <a:pt x="910178" y="73404"/>
                  </a:lnTo>
                  <a:lnTo>
                    <a:pt x="972190" y="72008"/>
                  </a:lnTo>
                  <a:lnTo>
                    <a:pt x="1034200" y="73404"/>
                  </a:lnTo>
                  <a:lnTo>
                    <a:pt x="1094829" y="77518"/>
                  </a:lnTo>
                  <a:lnTo>
                    <a:pt x="1153883" y="84242"/>
                  </a:lnTo>
                  <a:lnTo>
                    <a:pt x="1211165" y="93468"/>
                  </a:lnTo>
                  <a:lnTo>
                    <a:pt x="1266483" y="105087"/>
                  </a:lnTo>
                  <a:lnTo>
                    <a:pt x="1319642" y="118992"/>
                  </a:lnTo>
                  <a:lnTo>
                    <a:pt x="1370447" y="135073"/>
                  </a:lnTo>
                  <a:lnTo>
                    <a:pt x="1418704" y="153222"/>
                  </a:lnTo>
                  <a:lnTo>
                    <a:pt x="1464217" y="173331"/>
                  </a:lnTo>
                  <a:lnTo>
                    <a:pt x="1506794" y="195292"/>
                  </a:lnTo>
                  <a:lnTo>
                    <a:pt x="1546238" y="218995"/>
                  </a:lnTo>
                  <a:lnTo>
                    <a:pt x="1582356" y="244334"/>
                  </a:lnTo>
                  <a:lnTo>
                    <a:pt x="1614954" y="271198"/>
                  </a:lnTo>
                  <a:lnTo>
                    <a:pt x="1643836" y="299481"/>
                  </a:lnTo>
                  <a:lnTo>
                    <a:pt x="1668808" y="329073"/>
                  </a:lnTo>
                  <a:lnTo>
                    <a:pt x="1706245" y="391752"/>
                  </a:lnTo>
                  <a:lnTo>
                    <a:pt x="1725710" y="458369"/>
                  </a:lnTo>
                  <a:lnTo>
                    <a:pt x="1728215" y="492882"/>
                  </a:lnTo>
                  <a:lnTo>
                    <a:pt x="1725710" y="527415"/>
                  </a:lnTo>
                  <a:lnTo>
                    <a:pt x="1706245" y="594063"/>
                  </a:lnTo>
                  <a:lnTo>
                    <a:pt x="1668808" y="656768"/>
                  </a:lnTo>
                  <a:lnTo>
                    <a:pt x="1643836" y="686370"/>
                  </a:lnTo>
                  <a:lnTo>
                    <a:pt x="1614954" y="714662"/>
                  </a:lnTo>
                  <a:lnTo>
                    <a:pt x="1582356" y="741534"/>
                  </a:lnTo>
                  <a:lnTo>
                    <a:pt x="1546238" y="766879"/>
                  </a:lnTo>
                  <a:lnTo>
                    <a:pt x="1506794" y="790588"/>
                  </a:lnTo>
                  <a:lnTo>
                    <a:pt x="1464217" y="812553"/>
                  </a:lnTo>
                  <a:lnTo>
                    <a:pt x="1418704" y="832665"/>
                  </a:lnTo>
                  <a:lnTo>
                    <a:pt x="1370447" y="850818"/>
                  </a:lnTo>
                  <a:lnTo>
                    <a:pt x="1319642" y="866901"/>
                  </a:lnTo>
                  <a:lnTo>
                    <a:pt x="1266483" y="880806"/>
                  </a:lnTo>
                  <a:lnTo>
                    <a:pt x="1211165" y="892427"/>
                  </a:lnTo>
                  <a:lnTo>
                    <a:pt x="1153883" y="901653"/>
                  </a:lnTo>
                  <a:lnTo>
                    <a:pt x="1094829" y="908378"/>
                  </a:lnTo>
                  <a:lnTo>
                    <a:pt x="1034200" y="912492"/>
                  </a:lnTo>
                  <a:lnTo>
                    <a:pt x="972190" y="913887"/>
                  </a:lnTo>
                  <a:lnTo>
                    <a:pt x="910178" y="912492"/>
                  </a:lnTo>
                  <a:lnTo>
                    <a:pt x="849546" y="908378"/>
                  </a:lnTo>
                  <a:lnTo>
                    <a:pt x="790489" y="901653"/>
                  </a:lnTo>
                  <a:lnTo>
                    <a:pt x="733201" y="892427"/>
                  </a:lnTo>
                  <a:lnTo>
                    <a:pt x="677877" y="880806"/>
                  </a:lnTo>
                  <a:lnTo>
                    <a:pt x="624711" y="866901"/>
                  </a:lnTo>
                  <a:lnTo>
                    <a:pt x="573898" y="850818"/>
                  </a:lnTo>
                  <a:lnTo>
                    <a:pt x="525633" y="832665"/>
                  </a:lnTo>
                  <a:lnTo>
                    <a:pt x="480110" y="812553"/>
                  </a:lnTo>
                  <a:lnTo>
                    <a:pt x="437525" y="790588"/>
                  </a:lnTo>
                  <a:lnTo>
                    <a:pt x="398071" y="766879"/>
                  </a:lnTo>
                  <a:lnTo>
                    <a:pt x="361944" y="741534"/>
                  </a:lnTo>
                  <a:lnTo>
                    <a:pt x="329338" y="714662"/>
                  </a:lnTo>
                  <a:lnTo>
                    <a:pt x="300448" y="686370"/>
                  </a:lnTo>
                  <a:lnTo>
                    <a:pt x="275468" y="656768"/>
                  </a:lnTo>
                  <a:lnTo>
                    <a:pt x="238019" y="594063"/>
                  </a:lnTo>
                  <a:lnTo>
                    <a:pt x="218549" y="527415"/>
                  </a:lnTo>
                  <a:lnTo>
                    <a:pt x="216042" y="492882"/>
                  </a:lnTo>
                  <a:close/>
                </a:path>
                <a:path w="1872614" h="1049020">
                  <a:moveTo>
                    <a:pt x="0" y="524387"/>
                  </a:moveTo>
                  <a:lnTo>
                    <a:pt x="7882" y="456009"/>
                  </a:lnTo>
                  <a:lnTo>
                    <a:pt x="30871" y="390295"/>
                  </a:lnTo>
                  <a:lnTo>
                    <a:pt x="67980" y="327796"/>
                  </a:lnTo>
                  <a:lnTo>
                    <a:pt x="118223" y="269066"/>
                  </a:lnTo>
                  <a:lnTo>
                    <a:pt x="147961" y="241286"/>
                  </a:lnTo>
                  <a:lnTo>
                    <a:pt x="180613" y="214656"/>
                  </a:lnTo>
                  <a:lnTo>
                    <a:pt x="216054" y="189243"/>
                  </a:lnTo>
                  <a:lnTo>
                    <a:pt x="254163" y="165118"/>
                  </a:lnTo>
                  <a:lnTo>
                    <a:pt x="294815" y="142348"/>
                  </a:lnTo>
                  <a:lnTo>
                    <a:pt x="337887" y="121003"/>
                  </a:lnTo>
                  <a:lnTo>
                    <a:pt x="383255" y="101153"/>
                  </a:lnTo>
                  <a:lnTo>
                    <a:pt x="430797" y="82865"/>
                  </a:lnTo>
                  <a:lnTo>
                    <a:pt x="480390" y="66210"/>
                  </a:lnTo>
                  <a:lnTo>
                    <a:pt x="531909" y="51255"/>
                  </a:lnTo>
                  <a:lnTo>
                    <a:pt x="585231" y="38071"/>
                  </a:lnTo>
                  <a:lnTo>
                    <a:pt x="640234" y="26725"/>
                  </a:lnTo>
                  <a:lnTo>
                    <a:pt x="696793" y="17288"/>
                  </a:lnTo>
                  <a:lnTo>
                    <a:pt x="754786" y="9828"/>
                  </a:lnTo>
                  <a:lnTo>
                    <a:pt x="814089" y="4414"/>
                  </a:lnTo>
                  <a:lnTo>
                    <a:pt x="874578" y="1115"/>
                  </a:lnTo>
                  <a:lnTo>
                    <a:pt x="936132" y="0"/>
                  </a:lnTo>
                  <a:lnTo>
                    <a:pt x="997681" y="1115"/>
                  </a:lnTo>
                  <a:lnTo>
                    <a:pt x="1058168" y="4414"/>
                  </a:lnTo>
                  <a:lnTo>
                    <a:pt x="1117468" y="9828"/>
                  </a:lnTo>
                  <a:lnTo>
                    <a:pt x="1175458" y="17288"/>
                  </a:lnTo>
                  <a:lnTo>
                    <a:pt x="1232015" y="26725"/>
                  </a:lnTo>
                  <a:lnTo>
                    <a:pt x="1287015" y="38071"/>
                  </a:lnTo>
                  <a:lnTo>
                    <a:pt x="1340336" y="51255"/>
                  </a:lnTo>
                  <a:lnTo>
                    <a:pt x="1391853" y="66210"/>
                  </a:lnTo>
                  <a:lnTo>
                    <a:pt x="1441444" y="82865"/>
                  </a:lnTo>
                  <a:lnTo>
                    <a:pt x="1488984" y="101153"/>
                  </a:lnTo>
                  <a:lnTo>
                    <a:pt x="1534352" y="121003"/>
                  </a:lnTo>
                  <a:lnTo>
                    <a:pt x="1577423" y="142348"/>
                  </a:lnTo>
                  <a:lnTo>
                    <a:pt x="1618073" y="165118"/>
                  </a:lnTo>
                  <a:lnTo>
                    <a:pt x="1656181" y="189243"/>
                  </a:lnTo>
                  <a:lnTo>
                    <a:pt x="1691622" y="214656"/>
                  </a:lnTo>
                  <a:lnTo>
                    <a:pt x="1724273" y="241286"/>
                  </a:lnTo>
                  <a:lnTo>
                    <a:pt x="1754011" y="269066"/>
                  </a:lnTo>
                  <a:lnTo>
                    <a:pt x="1780712" y="297926"/>
                  </a:lnTo>
                  <a:lnTo>
                    <a:pt x="1824511" y="358609"/>
                  </a:lnTo>
                  <a:lnTo>
                    <a:pt x="1854683" y="422784"/>
                  </a:lnTo>
                  <a:lnTo>
                    <a:pt x="1870242" y="489899"/>
                  </a:lnTo>
                  <a:lnTo>
                    <a:pt x="1872233" y="524387"/>
                  </a:lnTo>
                  <a:lnTo>
                    <a:pt x="1870242" y="558859"/>
                  </a:lnTo>
                  <a:lnTo>
                    <a:pt x="1854683" y="625951"/>
                  </a:lnTo>
                  <a:lnTo>
                    <a:pt x="1824511" y="690110"/>
                  </a:lnTo>
                  <a:lnTo>
                    <a:pt x="1780712" y="750783"/>
                  </a:lnTo>
                  <a:lnTo>
                    <a:pt x="1754011" y="779640"/>
                  </a:lnTo>
                  <a:lnTo>
                    <a:pt x="1724273" y="807418"/>
                  </a:lnTo>
                  <a:lnTo>
                    <a:pt x="1691622" y="834048"/>
                  </a:lnTo>
                  <a:lnTo>
                    <a:pt x="1656181" y="859461"/>
                  </a:lnTo>
                  <a:lnTo>
                    <a:pt x="1618073" y="883587"/>
                  </a:lnTo>
                  <a:lnTo>
                    <a:pt x="1577423" y="906359"/>
                  </a:lnTo>
                  <a:lnTo>
                    <a:pt x="1534352" y="927706"/>
                  </a:lnTo>
                  <a:lnTo>
                    <a:pt x="1488984" y="947559"/>
                  </a:lnTo>
                  <a:lnTo>
                    <a:pt x="1441444" y="965850"/>
                  </a:lnTo>
                  <a:lnTo>
                    <a:pt x="1391853" y="982508"/>
                  </a:lnTo>
                  <a:lnTo>
                    <a:pt x="1340336" y="997466"/>
                  </a:lnTo>
                  <a:lnTo>
                    <a:pt x="1287015" y="1010654"/>
                  </a:lnTo>
                  <a:lnTo>
                    <a:pt x="1232015" y="1022002"/>
                  </a:lnTo>
                  <a:lnTo>
                    <a:pt x="1175458" y="1031442"/>
                  </a:lnTo>
                  <a:lnTo>
                    <a:pt x="1117468" y="1038905"/>
                  </a:lnTo>
                  <a:lnTo>
                    <a:pt x="1058168" y="1044321"/>
                  </a:lnTo>
                  <a:lnTo>
                    <a:pt x="997681" y="1047622"/>
                  </a:lnTo>
                  <a:lnTo>
                    <a:pt x="936132" y="1048737"/>
                  </a:lnTo>
                  <a:lnTo>
                    <a:pt x="874578" y="1047622"/>
                  </a:lnTo>
                  <a:lnTo>
                    <a:pt x="814089" y="1044321"/>
                  </a:lnTo>
                  <a:lnTo>
                    <a:pt x="754786" y="1038905"/>
                  </a:lnTo>
                  <a:lnTo>
                    <a:pt x="696793" y="1031442"/>
                  </a:lnTo>
                  <a:lnTo>
                    <a:pt x="640234" y="1022002"/>
                  </a:lnTo>
                  <a:lnTo>
                    <a:pt x="585231" y="1010654"/>
                  </a:lnTo>
                  <a:lnTo>
                    <a:pt x="531909" y="997466"/>
                  </a:lnTo>
                  <a:lnTo>
                    <a:pt x="480390" y="982508"/>
                  </a:lnTo>
                  <a:lnTo>
                    <a:pt x="430797" y="965850"/>
                  </a:lnTo>
                  <a:lnTo>
                    <a:pt x="383255" y="947559"/>
                  </a:lnTo>
                  <a:lnTo>
                    <a:pt x="337887" y="927706"/>
                  </a:lnTo>
                  <a:lnTo>
                    <a:pt x="294815" y="906359"/>
                  </a:lnTo>
                  <a:lnTo>
                    <a:pt x="254163" y="883587"/>
                  </a:lnTo>
                  <a:lnTo>
                    <a:pt x="216054" y="859461"/>
                  </a:lnTo>
                  <a:lnTo>
                    <a:pt x="180613" y="834048"/>
                  </a:lnTo>
                  <a:lnTo>
                    <a:pt x="147961" y="807418"/>
                  </a:lnTo>
                  <a:lnTo>
                    <a:pt x="118223" y="779640"/>
                  </a:lnTo>
                  <a:lnTo>
                    <a:pt x="91522" y="750783"/>
                  </a:lnTo>
                  <a:lnTo>
                    <a:pt x="47722" y="690110"/>
                  </a:lnTo>
                  <a:lnTo>
                    <a:pt x="17550" y="625951"/>
                  </a:lnTo>
                  <a:lnTo>
                    <a:pt x="1991" y="558859"/>
                  </a:lnTo>
                  <a:lnTo>
                    <a:pt x="0" y="524387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388484" y="3951856"/>
            <a:ext cx="878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95" dirty="0">
                <a:latin typeface="Arial"/>
                <a:cs typeface="Arial"/>
              </a:rPr>
              <a:t>EL</a:t>
            </a:r>
            <a:r>
              <a:rPr sz="1800" spc="-345" dirty="0">
                <a:latin typeface="Arial"/>
                <a:cs typeface="Arial"/>
              </a:rPr>
              <a:t>E</a:t>
            </a:r>
            <a:r>
              <a:rPr sz="1800" spc="-335" dirty="0">
                <a:latin typeface="Arial"/>
                <a:cs typeface="Arial"/>
              </a:rPr>
              <a:t>C</a:t>
            </a:r>
            <a:r>
              <a:rPr sz="1800" spc="-254" dirty="0">
                <a:latin typeface="Arial"/>
                <a:cs typeface="Arial"/>
              </a:rPr>
              <a:t>T</a:t>
            </a:r>
            <a:r>
              <a:rPr sz="1800" spc="-310" dirty="0">
                <a:latin typeface="Arial"/>
                <a:cs typeface="Arial"/>
              </a:rPr>
              <a:t>R</a:t>
            </a:r>
            <a:r>
              <a:rPr sz="1800" spc="-165" dirty="0">
                <a:latin typeface="Arial"/>
                <a:cs typeface="Arial"/>
              </a:rPr>
              <a:t>IC 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225" dirty="0">
                <a:latin typeface="Arial"/>
                <a:cs typeface="Arial"/>
              </a:rPr>
              <a:t>FIELD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07487" y="463880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latin typeface="Arial"/>
                <a:cs typeface="Arial"/>
              </a:rPr>
              <a:t>&gt;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85287" y="5165215"/>
            <a:ext cx="254000" cy="139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Arial"/>
                <a:cs typeface="Arial"/>
              </a:rPr>
              <a:t>&gt;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43970" y="5092944"/>
            <a:ext cx="254000" cy="139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Arial"/>
                <a:cs typeface="Arial"/>
              </a:rPr>
              <a:t>&gt;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203844" y="4153911"/>
            <a:ext cx="1544955" cy="1306830"/>
            <a:chOff x="3203844" y="4153911"/>
            <a:chExt cx="1544955" cy="1306830"/>
          </a:xfrm>
        </p:grpSpPr>
        <p:sp>
          <p:nvSpPr>
            <p:cNvPr id="31" name="object 31"/>
            <p:cNvSpPr/>
            <p:nvPr/>
          </p:nvSpPr>
          <p:spPr>
            <a:xfrm>
              <a:off x="4650364" y="5257800"/>
              <a:ext cx="98176" cy="1095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91705" y="5352919"/>
              <a:ext cx="109606" cy="1073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03841" y="4153915"/>
              <a:ext cx="1398905" cy="427355"/>
            </a:xfrm>
            <a:custGeom>
              <a:avLst/>
              <a:gdLst/>
              <a:ahLst/>
              <a:cxnLst/>
              <a:rect l="l" t="t" r="r" b="b"/>
              <a:pathLst>
                <a:path w="1398904" h="427354">
                  <a:moveTo>
                    <a:pt x="506844" y="8382"/>
                  </a:moveTo>
                  <a:lnTo>
                    <a:pt x="501396" y="508"/>
                  </a:lnTo>
                  <a:lnTo>
                    <a:pt x="19392" y="335965"/>
                  </a:lnTo>
                  <a:lnTo>
                    <a:pt x="49250" y="271780"/>
                  </a:lnTo>
                  <a:lnTo>
                    <a:pt x="50292" y="269367"/>
                  </a:lnTo>
                  <a:lnTo>
                    <a:pt x="49250" y="266585"/>
                  </a:lnTo>
                  <a:lnTo>
                    <a:pt x="46850" y="265442"/>
                  </a:lnTo>
                  <a:lnTo>
                    <a:pt x="44564" y="264414"/>
                  </a:lnTo>
                  <a:lnTo>
                    <a:pt x="41630" y="265442"/>
                  </a:lnTo>
                  <a:lnTo>
                    <a:pt x="40627" y="267843"/>
                  </a:lnTo>
                  <a:lnTo>
                    <a:pt x="0" y="355219"/>
                  </a:lnTo>
                  <a:lnTo>
                    <a:pt x="18872" y="353695"/>
                  </a:lnTo>
                  <a:lnTo>
                    <a:pt x="96012" y="347472"/>
                  </a:lnTo>
                  <a:lnTo>
                    <a:pt x="98666" y="347357"/>
                  </a:lnTo>
                  <a:lnTo>
                    <a:pt x="100698" y="345071"/>
                  </a:lnTo>
                  <a:lnTo>
                    <a:pt x="100431" y="342404"/>
                  </a:lnTo>
                  <a:lnTo>
                    <a:pt x="100190" y="339737"/>
                  </a:lnTo>
                  <a:lnTo>
                    <a:pt x="97904" y="337832"/>
                  </a:lnTo>
                  <a:lnTo>
                    <a:pt x="95364" y="338074"/>
                  </a:lnTo>
                  <a:lnTo>
                    <a:pt x="24790" y="343687"/>
                  </a:lnTo>
                  <a:lnTo>
                    <a:pt x="506844" y="8382"/>
                  </a:lnTo>
                  <a:close/>
                </a:path>
                <a:path w="1398904" h="427354">
                  <a:moveTo>
                    <a:pt x="1398384" y="427228"/>
                  </a:moveTo>
                  <a:lnTo>
                    <a:pt x="1397482" y="424319"/>
                  </a:lnTo>
                  <a:lnTo>
                    <a:pt x="1369796" y="335165"/>
                  </a:lnTo>
                  <a:lnTo>
                    <a:pt x="1369034" y="332613"/>
                  </a:lnTo>
                  <a:lnTo>
                    <a:pt x="1366380" y="331216"/>
                  </a:lnTo>
                  <a:lnTo>
                    <a:pt x="1363827" y="331978"/>
                  </a:lnTo>
                  <a:lnTo>
                    <a:pt x="1361300" y="332879"/>
                  </a:lnTo>
                  <a:lnTo>
                    <a:pt x="1359890" y="335546"/>
                  </a:lnTo>
                  <a:lnTo>
                    <a:pt x="1360652" y="337947"/>
                  </a:lnTo>
                  <a:lnTo>
                    <a:pt x="1381607" y="405434"/>
                  </a:lnTo>
                  <a:lnTo>
                    <a:pt x="939266" y="0"/>
                  </a:lnTo>
                  <a:lnTo>
                    <a:pt x="932929" y="7124"/>
                  </a:lnTo>
                  <a:lnTo>
                    <a:pt x="1375283" y="412483"/>
                  </a:lnTo>
                  <a:lnTo>
                    <a:pt x="1306182" y="397510"/>
                  </a:lnTo>
                  <a:lnTo>
                    <a:pt x="1303629" y="396887"/>
                  </a:lnTo>
                  <a:lnTo>
                    <a:pt x="1301102" y="398526"/>
                  </a:lnTo>
                  <a:lnTo>
                    <a:pt x="1300581" y="401078"/>
                  </a:lnTo>
                  <a:lnTo>
                    <a:pt x="1299972" y="403745"/>
                  </a:lnTo>
                  <a:lnTo>
                    <a:pt x="1301610" y="406273"/>
                  </a:lnTo>
                  <a:lnTo>
                    <a:pt x="1304150" y="406793"/>
                  </a:lnTo>
                  <a:lnTo>
                    <a:pt x="1398384" y="4272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583053" y="3881371"/>
            <a:ext cx="10458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/>
                <a:cs typeface="Arial"/>
              </a:rPr>
              <a:t>MA</a:t>
            </a:r>
            <a:r>
              <a:rPr sz="1800" spc="-204" dirty="0">
                <a:latin typeface="Arial"/>
                <a:cs typeface="Arial"/>
              </a:rPr>
              <a:t>GN</a:t>
            </a:r>
            <a:r>
              <a:rPr sz="1800" spc="-215" dirty="0">
                <a:latin typeface="Arial"/>
                <a:cs typeface="Arial"/>
              </a:rPr>
              <a:t>ETIC 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-225" dirty="0">
                <a:latin typeface="Arial"/>
                <a:cs typeface="Arial"/>
              </a:rPr>
              <a:t>FIELD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613400" y="6629201"/>
            <a:ext cx="225425" cy="18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6303" y="4311782"/>
            <a:ext cx="173037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m=no.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40" dirty="0">
                <a:latin typeface="Arial"/>
                <a:cs typeface="Arial"/>
              </a:rPr>
              <a:t>half  </a:t>
            </a:r>
            <a:r>
              <a:rPr sz="1800" spc="-70" dirty="0">
                <a:latin typeface="Arial"/>
                <a:cs typeface="Arial"/>
              </a:rPr>
              <a:t>wavelength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125" dirty="0">
                <a:latin typeface="Arial"/>
                <a:cs typeface="Arial"/>
              </a:rPr>
              <a:t>across  </a:t>
            </a:r>
            <a:r>
              <a:rPr sz="1800" spc="-85" dirty="0">
                <a:latin typeface="Arial"/>
                <a:cs typeface="Arial"/>
              </a:rPr>
              <a:t>waveguide.</a:t>
            </a:r>
            <a:endParaRPr sz="1800">
              <a:latin typeface="Arial"/>
              <a:cs typeface="Arial"/>
            </a:endParaRPr>
          </a:p>
          <a:p>
            <a:pPr marL="12700" marR="76200">
              <a:lnSpc>
                <a:spcPct val="100000"/>
              </a:lnSpc>
            </a:pPr>
            <a:r>
              <a:rPr sz="1800" spc="-80" dirty="0">
                <a:latin typeface="Arial"/>
                <a:cs typeface="Arial"/>
              </a:rPr>
              <a:t>n=no.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40" dirty="0">
                <a:latin typeface="Arial"/>
                <a:cs typeface="Arial"/>
              </a:rPr>
              <a:t>half  </a:t>
            </a:r>
            <a:r>
              <a:rPr sz="1800" spc="-70" dirty="0">
                <a:latin typeface="Arial"/>
                <a:cs typeface="Arial"/>
              </a:rPr>
              <a:t>wavelength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along  </a:t>
            </a:r>
            <a:r>
              <a:rPr sz="1800" spc="-20" dirty="0">
                <a:latin typeface="Arial"/>
                <a:cs typeface="Arial"/>
              </a:rPr>
              <a:t>the </a:t>
            </a:r>
            <a:r>
              <a:rPr sz="1800" spc="-90" dirty="0">
                <a:latin typeface="Arial"/>
                <a:cs typeface="Arial"/>
              </a:rPr>
              <a:t>waveguide  </a:t>
            </a:r>
            <a:r>
              <a:rPr sz="1800" spc="-45" dirty="0">
                <a:latin typeface="Arial"/>
                <a:cs typeface="Arial"/>
              </a:rPr>
              <a:t>height.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lnTo>
                  <a:pt x="9143999" y="0"/>
                </a:lnTo>
                <a:close/>
              </a:path>
            </a:pathLst>
          </a:custGeom>
          <a:solidFill>
            <a:srgbClr val="EEECE1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62199" y="210433"/>
            <a:ext cx="48425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0" dirty="0">
                <a:solidFill>
                  <a:srgbClr val="FF0000"/>
                </a:solidFill>
                <a:latin typeface="Arial"/>
                <a:cs typeface="Arial"/>
              </a:rPr>
              <a:t>DOMINANT </a:t>
            </a:r>
            <a:r>
              <a:rPr sz="2200" b="1" spc="-190" dirty="0">
                <a:solidFill>
                  <a:srgbClr val="FF0000"/>
                </a:solidFill>
                <a:latin typeface="Arial"/>
                <a:cs typeface="Arial"/>
              </a:rPr>
              <a:t>MODE </a:t>
            </a:r>
            <a:r>
              <a:rPr sz="2200" b="1" spc="-285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200" b="1" spc="-270" dirty="0">
                <a:solidFill>
                  <a:srgbClr val="FF0000"/>
                </a:solidFill>
                <a:latin typeface="Arial"/>
                <a:cs typeface="Arial"/>
              </a:rPr>
              <a:t>OPERATION </a:t>
            </a:r>
            <a:r>
              <a:rPr sz="2200" b="1" spc="-165" dirty="0">
                <a:solidFill>
                  <a:srgbClr val="FF0000"/>
                </a:solidFill>
                <a:latin typeface="Arial"/>
                <a:cs typeface="Arial"/>
              </a:rPr>
              <a:t>cont</a:t>
            </a:r>
            <a:r>
              <a:rPr sz="2200" b="1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640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04293" y="0"/>
            <a:ext cx="2310383" cy="1268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776981"/>
            <a:ext cx="2574290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73355" indent="-469900">
              <a:lnSpc>
                <a:spcPct val="120000"/>
              </a:lnSpc>
              <a:spcBef>
                <a:spcPts val="1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40" dirty="0">
                <a:latin typeface="Arial"/>
                <a:cs typeface="Arial"/>
              </a:rPr>
              <a:t>n=1 </a:t>
            </a:r>
            <a:r>
              <a:rPr sz="2400" spc="-210" dirty="0">
                <a:latin typeface="Arial"/>
                <a:cs typeface="Arial"/>
              </a:rPr>
              <a:t>=&gt;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80" dirty="0">
                <a:latin typeface="Arial"/>
                <a:cs typeface="Arial"/>
              </a:rPr>
              <a:t>circle  </a:t>
            </a:r>
            <a:r>
              <a:rPr sz="2400" spc="-140" dirty="0">
                <a:latin typeface="Arial"/>
                <a:cs typeface="Arial"/>
              </a:rPr>
              <a:t>n=2 </a:t>
            </a:r>
            <a:r>
              <a:rPr sz="2400" spc="-210" dirty="0">
                <a:latin typeface="Arial"/>
                <a:cs typeface="Arial"/>
              </a:rPr>
              <a:t>=&gt; </a:t>
            </a: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105" dirty="0">
                <a:latin typeface="Arial"/>
                <a:cs typeface="Arial"/>
              </a:rPr>
              <a:t>circles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75" dirty="0">
                <a:latin typeface="Arial"/>
                <a:cs typeface="Arial"/>
              </a:rPr>
              <a:t>m- </a:t>
            </a:r>
            <a:r>
              <a:rPr sz="2400" spc="-55" dirty="0">
                <a:latin typeface="Arial"/>
                <a:cs typeface="Arial"/>
              </a:rPr>
              <a:t>electric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field</a:t>
            </a:r>
            <a:endParaRPr sz="2400">
              <a:latin typeface="Arial"/>
              <a:cs typeface="Arial"/>
            </a:endParaRPr>
          </a:p>
          <a:p>
            <a:pPr marL="354330">
              <a:lnSpc>
                <a:spcPct val="100000"/>
              </a:lnSpc>
              <a:spcBef>
                <a:spcPts val="575"/>
              </a:spcBef>
            </a:pPr>
            <a:r>
              <a:rPr sz="2400" spc="-75" dirty="0">
                <a:latin typeface="Arial"/>
                <a:cs typeface="Arial"/>
              </a:rPr>
              <a:t>n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90" dirty="0">
                <a:latin typeface="Arial"/>
                <a:cs typeface="Arial"/>
              </a:rPr>
              <a:t>magnetic</a:t>
            </a:r>
            <a:r>
              <a:rPr sz="2400" spc="-28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field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1820" y="1218803"/>
            <a:ext cx="648335" cy="100330"/>
          </a:xfrm>
          <a:custGeom>
            <a:avLst/>
            <a:gdLst/>
            <a:ahLst/>
            <a:cxnLst/>
            <a:rect l="l" t="t" r="r" b="b"/>
            <a:pathLst>
              <a:path w="648335" h="100330">
                <a:moveTo>
                  <a:pt x="629214" y="49987"/>
                </a:moveTo>
                <a:lnTo>
                  <a:pt x="560070" y="90312"/>
                </a:lnTo>
                <a:lnTo>
                  <a:pt x="557784" y="91592"/>
                </a:lnTo>
                <a:lnTo>
                  <a:pt x="557022" y="94488"/>
                </a:lnTo>
                <a:lnTo>
                  <a:pt x="558302" y="96774"/>
                </a:lnTo>
                <a:lnTo>
                  <a:pt x="559704" y="99060"/>
                </a:lnTo>
                <a:lnTo>
                  <a:pt x="562599" y="99822"/>
                </a:lnTo>
                <a:lnTo>
                  <a:pt x="564885" y="98572"/>
                </a:lnTo>
                <a:lnTo>
                  <a:pt x="639832" y="54757"/>
                </a:lnTo>
                <a:lnTo>
                  <a:pt x="638687" y="54757"/>
                </a:lnTo>
                <a:lnTo>
                  <a:pt x="638687" y="54102"/>
                </a:lnTo>
                <a:lnTo>
                  <a:pt x="636270" y="54102"/>
                </a:lnTo>
                <a:lnTo>
                  <a:pt x="629214" y="49987"/>
                </a:lnTo>
                <a:close/>
              </a:path>
              <a:path w="648335" h="100330">
                <a:moveTo>
                  <a:pt x="621061" y="45232"/>
                </a:moveTo>
                <a:lnTo>
                  <a:pt x="0" y="45232"/>
                </a:lnTo>
                <a:lnTo>
                  <a:pt x="0" y="54757"/>
                </a:lnTo>
                <a:lnTo>
                  <a:pt x="621035" y="54757"/>
                </a:lnTo>
                <a:lnTo>
                  <a:pt x="629214" y="49987"/>
                </a:lnTo>
                <a:lnTo>
                  <a:pt x="621061" y="45232"/>
                </a:lnTo>
                <a:close/>
              </a:path>
              <a:path w="648335" h="100330">
                <a:moveTo>
                  <a:pt x="640047" y="45232"/>
                </a:moveTo>
                <a:lnTo>
                  <a:pt x="638687" y="45232"/>
                </a:lnTo>
                <a:lnTo>
                  <a:pt x="638687" y="54757"/>
                </a:lnTo>
                <a:lnTo>
                  <a:pt x="639832" y="54757"/>
                </a:lnTo>
                <a:lnTo>
                  <a:pt x="648096" y="49926"/>
                </a:lnTo>
                <a:lnTo>
                  <a:pt x="640047" y="45232"/>
                </a:lnTo>
                <a:close/>
              </a:path>
              <a:path w="648335" h="100330">
                <a:moveTo>
                  <a:pt x="636270" y="45872"/>
                </a:moveTo>
                <a:lnTo>
                  <a:pt x="629214" y="49987"/>
                </a:lnTo>
                <a:lnTo>
                  <a:pt x="636270" y="54102"/>
                </a:lnTo>
                <a:lnTo>
                  <a:pt x="636270" y="45872"/>
                </a:lnTo>
                <a:close/>
              </a:path>
              <a:path w="648335" h="100330">
                <a:moveTo>
                  <a:pt x="638687" y="45872"/>
                </a:moveTo>
                <a:lnTo>
                  <a:pt x="636270" y="45872"/>
                </a:lnTo>
                <a:lnTo>
                  <a:pt x="636270" y="54102"/>
                </a:lnTo>
                <a:lnTo>
                  <a:pt x="638687" y="54102"/>
                </a:lnTo>
                <a:lnTo>
                  <a:pt x="638687" y="45872"/>
                </a:lnTo>
                <a:close/>
              </a:path>
              <a:path w="648335" h="100330">
                <a:moveTo>
                  <a:pt x="562599" y="0"/>
                </a:moveTo>
                <a:lnTo>
                  <a:pt x="559704" y="762"/>
                </a:lnTo>
                <a:lnTo>
                  <a:pt x="558302" y="3048"/>
                </a:lnTo>
                <a:lnTo>
                  <a:pt x="557022" y="5334"/>
                </a:lnTo>
                <a:lnTo>
                  <a:pt x="557784" y="8260"/>
                </a:lnTo>
                <a:lnTo>
                  <a:pt x="560070" y="9662"/>
                </a:lnTo>
                <a:lnTo>
                  <a:pt x="629214" y="49987"/>
                </a:lnTo>
                <a:lnTo>
                  <a:pt x="636270" y="45872"/>
                </a:lnTo>
                <a:lnTo>
                  <a:pt x="638687" y="45872"/>
                </a:lnTo>
                <a:lnTo>
                  <a:pt x="638687" y="45232"/>
                </a:lnTo>
                <a:lnTo>
                  <a:pt x="640047" y="45232"/>
                </a:lnTo>
                <a:lnTo>
                  <a:pt x="564885" y="1402"/>
                </a:lnTo>
                <a:lnTo>
                  <a:pt x="562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1415" y="926714"/>
            <a:ext cx="8966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Magn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60" dirty="0">
                <a:latin typeface="Arial"/>
                <a:cs typeface="Arial"/>
              </a:rPr>
              <a:t>t</a:t>
            </a:r>
            <a:r>
              <a:rPr sz="1800" spc="40" dirty="0">
                <a:latin typeface="Arial"/>
                <a:cs typeface="Arial"/>
              </a:rPr>
              <a:t>i</a:t>
            </a:r>
            <a:r>
              <a:rPr sz="1800" spc="-110" dirty="0">
                <a:latin typeface="Arial"/>
                <a:cs typeface="Arial"/>
              </a:rPr>
              <a:t>c 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Arial"/>
                <a:cs typeface="Arial"/>
              </a:rPr>
              <a:t>field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79916" y="1556766"/>
            <a:ext cx="1249680" cy="864235"/>
          </a:xfrm>
          <a:custGeom>
            <a:avLst/>
            <a:gdLst/>
            <a:ahLst/>
            <a:cxnLst/>
            <a:rect l="l" t="t" r="r" b="b"/>
            <a:pathLst>
              <a:path w="1249679" h="864235">
                <a:moveTo>
                  <a:pt x="0" y="0"/>
                </a:moveTo>
                <a:lnTo>
                  <a:pt x="1249283" y="0"/>
                </a:lnTo>
              </a:path>
              <a:path w="1249679" h="864235">
                <a:moveTo>
                  <a:pt x="0" y="824087"/>
                </a:moveTo>
                <a:lnTo>
                  <a:pt x="1249283" y="826526"/>
                </a:lnTo>
              </a:path>
              <a:path w="1249679" h="864235">
                <a:moveTo>
                  <a:pt x="0" y="0"/>
                </a:moveTo>
                <a:lnTo>
                  <a:pt x="0" y="864107"/>
                </a:lnTo>
              </a:path>
              <a:path w="1249679" h="864235">
                <a:moveTo>
                  <a:pt x="1224137" y="0"/>
                </a:moveTo>
                <a:lnTo>
                  <a:pt x="1224137" y="864107"/>
                </a:lnTo>
              </a:path>
              <a:path w="1249679" h="864235">
                <a:moveTo>
                  <a:pt x="18409" y="808847"/>
                </a:moveTo>
                <a:lnTo>
                  <a:pt x="36126" y="769393"/>
                </a:lnTo>
                <a:lnTo>
                  <a:pt x="54006" y="729976"/>
                </a:lnTo>
                <a:lnTo>
                  <a:pt x="71675" y="690440"/>
                </a:lnTo>
                <a:lnTo>
                  <a:pt x="88757" y="650626"/>
                </a:lnTo>
                <a:lnTo>
                  <a:pt x="108146" y="590458"/>
                </a:lnTo>
                <a:lnTo>
                  <a:pt x="115071" y="561257"/>
                </a:lnTo>
                <a:lnTo>
                  <a:pt x="123809" y="527547"/>
                </a:lnTo>
                <a:lnTo>
                  <a:pt x="127428" y="514049"/>
                </a:lnTo>
                <a:lnTo>
                  <a:pt x="131022" y="500489"/>
                </a:lnTo>
                <a:lnTo>
                  <a:pt x="135421" y="487282"/>
                </a:lnTo>
                <a:lnTo>
                  <a:pt x="141457" y="474847"/>
                </a:lnTo>
                <a:lnTo>
                  <a:pt x="148899" y="464988"/>
                </a:lnTo>
                <a:lnTo>
                  <a:pt x="157855" y="456300"/>
                </a:lnTo>
                <a:lnTo>
                  <a:pt x="167406" y="448093"/>
                </a:lnTo>
                <a:lnTo>
                  <a:pt x="176631" y="439673"/>
                </a:lnTo>
                <a:lnTo>
                  <a:pt x="192039" y="391296"/>
                </a:lnTo>
                <a:lnTo>
                  <a:pt x="206491" y="347920"/>
                </a:lnTo>
                <a:lnTo>
                  <a:pt x="223794" y="307625"/>
                </a:lnTo>
                <a:lnTo>
                  <a:pt x="247756" y="268491"/>
                </a:lnTo>
                <a:lnTo>
                  <a:pt x="282183" y="228599"/>
                </a:lnTo>
                <a:lnTo>
                  <a:pt x="337741" y="178167"/>
                </a:lnTo>
                <a:lnTo>
                  <a:pt x="364436" y="152069"/>
                </a:lnTo>
                <a:lnTo>
                  <a:pt x="387583" y="123047"/>
                </a:lnTo>
                <a:lnTo>
                  <a:pt x="395749" y="109279"/>
                </a:lnTo>
                <a:lnTo>
                  <a:pt x="403421" y="95086"/>
                </a:lnTo>
                <a:lnTo>
                  <a:pt x="411968" y="81698"/>
                </a:lnTo>
                <a:lnTo>
                  <a:pt x="422757" y="70347"/>
                </a:lnTo>
                <a:lnTo>
                  <a:pt x="434727" y="63756"/>
                </a:lnTo>
                <a:lnTo>
                  <a:pt x="448223" y="59973"/>
                </a:lnTo>
                <a:lnTo>
                  <a:pt x="462199" y="56996"/>
                </a:lnTo>
                <a:lnTo>
                  <a:pt x="475609" y="52821"/>
                </a:lnTo>
                <a:lnTo>
                  <a:pt x="512901" y="36097"/>
                </a:lnTo>
                <a:lnTo>
                  <a:pt x="533229" y="25717"/>
                </a:lnTo>
                <a:lnTo>
                  <a:pt x="542573" y="19954"/>
                </a:lnTo>
                <a:lnTo>
                  <a:pt x="546914" y="17084"/>
                </a:lnTo>
                <a:lnTo>
                  <a:pt x="552230" y="15379"/>
                </a:lnTo>
                <a:lnTo>
                  <a:pt x="564502" y="13114"/>
                </a:lnTo>
                <a:lnTo>
                  <a:pt x="589709" y="8562"/>
                </a:lnTo>
                <a:lnTo>
                  <a:pt x="633831" y="0"/>
                </a:lnTo>
                <a:lnTo>
                  <a:pt x="678034" y="7810"/>
                </a:lnTo>
                <a:lnTo>
                  <a:pt x="722440" y="14912"/>
                </a:lnTo>
                <a:lnTo>
                  <a:pt x="766486" y="23351"/>
                </a:lnTo>
                <a:lnTo>
                  <a:pt x="809609" y="35173"/>
                </a:lnTo>
                <a:lnTo>
                  <a:pt x="822972" y="39221"/>
                </a:lnTo>
                <a:lnTo>
                  <a:pt x="836409" y="43049"/>
                </a:lnTo>
                <a:lnTo>
                  <a:pt x="876191" y="60632"/>
                </a:lnTo>
                <a:lnTo>
                  <a:pt x="902190" y="78847"/>
                </a:lnTo>
                <a:lnTo>
                  <a:pt x="915161" y="87995"/>
                </a:lnTo>
                <a:lnTo>
                  <a:pt x="918515" y="101785"/>
                </a:lnTo>
                <a:lnTo>
                  <a:pt x="921208" y="116018"/>
                </a:lnTo>
                <a:lnTo>
                  <a:pt x="925290" y="129422"/>
                </a:lnTo>
                <a:lnTo>
                  <a:pt x="932809" y="140726"/>
                </a:lnTo>
                <a:lnTo>
                  <a:pt x="945043" y="146872"/>
                </a:lnTo>
                <a:lnTo>
                  <a:pt x="960017" y="148769"/>
                </a:lnTo>
                <a:lnTo>
                  <a:pt x="974562" y="151026"/>
                </a:lnTo>
                <a:lnTo>
                  <a:pt x="985509" y="158252"/>
                </a:lnTo>
                <a:lnTo>
                  <a:pt x="998468" y="182536"/>
                </a:lnTo>
                <a:lnTo>
                  <a:pt x="1006811" y="209149"/>
                </a:lnTo>
                <a:lnTo>
                  <a:pt x="1013297" y="236694"/>
                </a:lnTo>
                <a:lnTo>
                  <a:pt x="1020683" y="263773"/>
                </a:lnTo>
                <a:lnTo>
                  <a:pt x="1038209" y="316595"/>
                </a:lnTo>
                <a:lnTo>
                  <a:pt x="1042043" y="330046"/>
                </a:lnTo>
                <a:lnTo>
                  <a:pt x="1045422" y="343715"/>
                </a:lnTo>
                <a:lnTo>
                  <a:pt x="1049606" y="357006"/>
                </a:lnTo>
                <a:lnTo>
                  <a:pt x="1055857" y="369326"/>
                </a:lnTo>
                <a:lnTo>
                  <a:pt x="1091031" y="422026"/>
                </a:lnTo>
                <a:lnTo>
                  <a:pt x="1094721" y="439897"/>
                </a:lnTo>
                <a:lnTo>
                  <a:pt x="1108557" y="492373"/>
                </a:lnTo>
                <a:lnTo>
                  <a:pt x="1130074" y="526246"/>
                </a:lnTo>
                <a:lnTo>
                  <a:pt x="1153725" y="554004"/>
                </a:lnTo>
                <a:lnTo>
                  <a:pt x="1176798" y="581716"/>
                </a:lnTo>
                <a:lnTo>
                  <a:pt x="1196583" y="615452"/>
                </a:lnTo>
                <a:lnTo>
                  <a:pt x="1206747" y="641292"/>
                </a:lnTo>
                <a:lnTo>
                  <a:pt x="1215370" y="667732"/>
                </a:lnTo>
                <a:lnTo>
                  <a:pt x="1223394" y="694413"/>
                </a:lnTo>
                <a:lnTo>
                  <a:pt x="1231757" y="720973"/>
                </a:lnTo>
                <a:lnTo>
                  <a:pt x="1236965" y="734066"/>
                </a:lnTo>
                <a:lnTo>
                  <a:pt x="1242715" y="747053"/>
                </a:lnTo>
                <a:lnTo>
                  <a:pt x="1247368" y="760205"/>
                </a:lnTo>
                <a:lnTo>
                  <a:pt x="1249283" y="773795"/>
                </a:lnTo>
                <a:lnTo>
                  <a:pt x="1249283" y="826526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280469" y="1552003"/>
            <a:ext cx="2466975" cy="836294"/>
            <a:chOff x="5280469" y="1552003"/>
            <a:chExt cx="2466975" cy="836294"/>
          </a:xfrm>
        </p:grpSpPr>
        <p:sp>
          <p:nvSpPr>
            <p:cNvPr id="11" name="object 11"/>
            <p:cNvSpPr/>
            <p:nvPr/>
          </p:nvSpPr>
          <p:spPr>
            <a:xfrm>
              <a:off x="5285232" y="1556766"/>
              <a:ext cx="2461895" cy="826769"/>
            </a:xfrm>
            <a:custGeom>
              <a:avLst/>
              <a:gdLst/>
              <a:ahLst/>
              <a:cxnLst/>
              <a:rect l="l" t="t" r="r" b="b"/>
              <a:pathLst>
                <a:path w="2461895" h="826769">
                  <a:moveTo>
                    <a:pt x="0" y="808847"/>
                  </a:moveTo>
                  <a:lnTo>
                    <a:pt x="17781" y="769393"/>
                  </a:lnTo>
                  <a:lnTo>
                    <a:pt x="35653" y="729976"/>
                  </a:lnTo>
                  <a:lnTo>
                    <a:pt x="53286" y="690440"/>
                  </a:lnTo>
                  <a:lnTo>
                    <a:pt x="70347" y="650626"/>
                  </a:lnTo>
                  <a:lnTo>
                    <a:pt x="89858" y="590458"/>
                  </a:lnTo>
                  <a:lnTo>
                    <a:pt x="96798" y="561257"/>
                  </a:lnTo>
                  <a:lnTo>
                    <a:pt x="105552" y="527547"/>
                  </a:lnTo>
                  <a:lnTo>
                    <a:pt x="117129" y="487282"/>
                  </a:lnTo>
                  <a:lnTo>
                    <a:pt x="139541" y="456300"/>
                  </a:lnTo>
                  <a:lnTo>
                    <a:pt x="149084" y="448093"/>
                  </a:lnTo>
                  <a:lnTo>
                    <a:pt x="158374" y="439673"/>
                  </a:lnTo>
                  <a:lnTo>
                    <a:pt x="173768" y="391296"/>
                  </a:lnTo>
                  <a:lnTo>
                    <a:pt x="188210" y="347920"/>
                  </a:lnTo>
                  <a:lnTo>
                    <a:pt x="205495" y="307625"/>
                  </a:lnTo>
                  <a:lnTo>
                    <a:pt x="229418" y="268491"/>
                  </a:lnTo>
                  <a:lnTo>
                    <a:pt x="263773" y="228599"/>
                  </a:lnTo>
                  <a:lnTo>
                    <a:pt x="319407" y="178167"/>
                  </a:lnTo>
                  <a:lnTo>
                    <a:pt x="346155" y="152069"/>
                  </a:lnTo>
                  <a:lnTo>
                    <a:pt x="369326" y="123047"/>
                  </a:lnTo>
                  <a:lnTo>
                    <a:pt x="377423" y="109279"/>
                  </a:lnTo>
                  <a:lnTo>
                    <a:pt x="385095" y="95086"/>
                  </a:lnTo>
                  <a:lnTo>
                    <a:pt x="393676" y="81698"/>
                  </a:lnTo>
                  <a:lnTo>
                    <a:pt x="404500" y="70347"/>
                  </a:lnTo>
                  <a:lnTo>
                    <a:pt x="416450" y="63756"/>
                  </a:lnTo>
                  <a:lnTo>
                    <a:pt x="429901" y="59973"/>
                  </a:lnTo>
                  <a:lnTo>
                    <a:pt x="443826" y="56996"/>
                  </a:lnTo>
                  <a:lnTo>
                    <a:pt x="457199" y="52821"/>
                  </a:lnTo>
                  <a:lnTo>
                    <a:pt x="494531" y="36097"/>
                  </a:lnTo>
                  <a:lnTo>
                    <a:pt x="514890" y="25717"/>
                  </a:lnTo>
                  <a:lnTo>
                    <a:pt x="524257" y="19954"/>
                  </a:lnTo>
                  <a:lnTo>
                    <a:pt x="528614" y="17084"/>
                  </a:lnTo>
                  <a:lnTo>
                    <a:pt x="533943" y="15379"/>
                  </a:lnTo>
                  <a:lnTo>
                    <a:pt x="546225" y="13114"/>
                  </a:lnTo>
                  <a:lnTo>
                    <a:pt x="571441" y="8562"/>
                  </a:lnTo>
                  <a:lnTo>
                    <a:pt x="615574" y="0"/>
                  </a:lnTo>
                  <a:lnTo>
                    <a:pt x="659772" y="7810"/>
                  </a:lnTo>
                  <a:lnTo>
                    <a:pt x="704171" y="14912"/>
                  </a:lnTo>
                  <a:lnTo>
                    <a:pt x="748216" y="23351"/>
                  </a:lnTo>
                  <a:lnTo>
                    <a:pt x="791352" y="35173"/>
                  </a:lnTo>
                  <a:lnTo>
                    <a:pt x="804710" y="39221"/>
                  </a:lnTo>
                  <a:lnTo>
                    <a:pt x="818140" y="43049"/>
                  </a:lnTo>
                  <a:lnTo>
                    <a:pt x="857877" y="60632"/>
                  </a:lnTo>
                  <a:lnTo>
                    <a:pt x="883890" y="78847"/>
                  </a:lnTo>
                  <a:lnTo>
                    <a:pt x="896873" y="87995"/>
                  </a:lnTo>
                  <a:lnTo>
                    <a:pt x="900242" y="101785"/>
                  </a:lnTo>
                  <a:lnTo>
                    <a:pt x="902928" y="116018"/>
                  </a:lnTo>
                  <a:lnTo>
                    <a:pt x="906968" y="129422"/>
                  </a:lnTo>
                  <a:lnTo>
                    <a:pt x="914399" y="140726"/>
                  </a:lnTo>
                  <a:lnTo>
                    <a:pt x="926703" y="146872"/>
                  </a:lnTo>
                  <a:lnTo>
                    <a:pt x="941713" y="148769"/>
                  </a:lnTo>
                  <a:lnTo>
                    <a:pt x="956272" y="151026"/>
                  </a:lnTo>
                  <a:lnTo>
                    <a:pt x="967221" y="158252"/>
                  </a:lnTo>
                  <a:lnTo>
                    <a:pt x="980176" y="182536"/>
                  </a:lnTo>
                  <a:lnTo>
                    <a:pt x="988493" y="209149"/>
                  </a:lnTo>
                  <a:lnTo>
                    <a:pt x="994975" y="236694"/>
                  </a:lnTo>
                  <a:lnTo>
                    <a:pt x="1002426" y="263773"/>
                  </a:lnTo>
                  <a:lnTo>
                    <a:pt x="1019952" y="316595"/>
                  </a:lnTo>
                  <a:lnTo>
                    <a:pt x="1023716" y="330046"/>
                  </a:lnTo>
                  <a:lnTo>
                    <a:pt x="1027095" y="343715"/>
                  </a:lnTo>
                  <a:lnTo>
                    <a:pt x="1031315" y="357006"/>
                  </a:lnTo>
                  <a:lnTo>
                    <a:pt x="1037600" y="369326"/>
                  </a:lnTo>
                  <a:lnTo>
                    <a:pt x="1072774" y="422026"/>
                  </a:lnTo>
                  <a:lnTo>
                    <a:pt x="1076464" y="439897"/>
                  </a:lnTo>
                  <a:lnTo>
                    <a:pt x="1090300" y="492373"/>
                  </a:lnTo>
                  <a:lnTo>
                    <a:pt x="1111797" y="526246"/>
                  </a:lnTo>
                  <a:lnTo>
                    <a:pt x="1135425" y="554004"/>
                  </a:lnTo>
                  <a:lnTo>
                    <a:pt x="1158460" y="581716"/>
                  </a:lnTo>
                  <a:lnTo>
                    <a:pt x="1178173" y="615452"/>
                  </a:lnTo>
                  <a:lnTo>
                    <a:pt x="1188406" y="641292"/>
                  </a:lnTo>
                  <a:lnTo>
                    <a:pt x="1197052" y="667732"/>
                  </a:lnTo>
                  <a:lnTo>
                    <a:pt x="1205052" y="694413"/>
                  </a:lnTo>
                  <a:lnTo>
                    <a:pt x="1213347" y="720973"/>
                  </a:lnTo>
                  <a:lnTo>
                    <a:pt x="1218578" y="734066"/>
                  </a:lnTo>
                  <a:lnTo>
                    <a:pt x="1224381" y="747053"/>
                  </a:lnTo>
                  <a:lnTo>
                    <a:pt x="1229086" y="760205"/>
                  </a:lnTo>
                  <a:lnTo>
                    <a:pt x="1231026" y="773795"/>
                  </a:lnTo>
                  <a:lnTo>
                    <a:pt x="1231026" y="826526"/>
                  </a:lnTo>
                </a:path>
                <a:path w="2461895" h="826769">
                  <a:moveTo>
                    <a:pt x="1224168" y="808847"/>
                  </a:moveTo>
                  <a:lnTo>
                    <a:pt x="1241936" y="769393"/>
                  </a:lnTo>
                  <a:lnTo>
                    <a:pt x="1259810" y="729976"/>
                  </a:lnTo>
                  <a:lnTo>
                    <a:pt x="1277450" y="690440"/>
                  </a:lnTo>
                  <a:lnTo>
                    <a:pt x="1294516" y="650626"/>
                  </a:lnTo>
                  <a:lnTo>
                    <a:pt x="1313954" y="590458"/>
                  </a:lnTo>
                  <a:lnTo>
                    <a:pt x="1320885" y="561257"/>
                  </a:lnTo>
                  <a:lnTo>
                    <a:pt x="1329689" y="527547"/>
                  </a:lnTo>
                  <a:lnTo>
                    <a:pt x="1341232" y="487282"/>
                  </a:lnTo>
                  <a:lnTo>
                    <a:pt x="1363675" y="456300"/>
                  </a:lnTo>
                  <a:lnTo>
                    <a:pt x="1373183" y="448093"/>
                  </a:lnTo>
                  <a:lnTo>
                    <a:pt x="1382389" y="439673"/>
                  </a:lnTo>
                  <a:lnTo>
                    <a:pt x="1397844" y="391296"/>
                  </a:lnTo>
                  <a:lnTo>
                    <a:pt x="1412302" y="347920"/>
                  </a:lnTo>
                  <a:lnTo>
                    <a:pt x="1429588" y="307625"/>
                  </a:lnTo>
                  <a:lnTo>
                    <a:pt x="1453526" y="268491"/>
                  </a:lnTo>
                  <a:lnTo>
                    <a:pt x="1487942" y="228599"/>
                  </a:lnTo>
                  <a:lnTo>
                    <a:pt x="1543560" y="178167"/>
                  </a:lnTo>
                  <a:lnTo>
                    <a:pt x="1570298" y="152069"/>
                  </a:lnTo>
                  <a:lnTo>
                    <a:pt x="1593463" y="123047"/>
                  </a:lnTo>
                  <a:lnTo>
                    <a:pt x="1601578" y="109279"/>
                  </a:lnTo>
                  <a:lnTo>
                    <a:pt x="1609256" y="95086"/>
                  </a:lnTo>
                  <a:lnTo>
                    <a:pt x="1617831" y="81698"/>
                  </a:lnTo>
                  <a:lnTo>
                    <a:pt x="1628637" y="70347"/>
                  </a:lnTo>
                  <a:lnTo>
                    <a:pt x="1640588" y="63756"/>
                  </a:lnTo>
                  <a:lnTo>
                    <a:pt x="1654042" y="59973"/>
                  </a:lnTo>
                  <a:lnTo>
                    <a:pt x="1667977" y="56996"/>
                  </a:lnTo>
                  <a:lnTo>
                    <a:pt x="1681368" y="52821"/>
                  </a:lnTo>
                  <a:lnTo>
                    <a:pt x="1718694" y="36097"/>
                  </a:lnTo>
                  <a:lnTo>
                    <a:pt x="1739038" y="25717"/>
                  </a:lnTo>
                  <a:lnTo>
                    <a:pt x="1748385" y="19954"/>
                  </a:lnTo>
                  <a:lnTo>
                    <a:pt x="1752718" y="17084"/>
                  </a:lnTo>
                  <a:lnTo>
                    <a:pt x="1758020" y="15379"/>
                  </a:lnTo>
                  <a:lnTo>
                    <a:pt x="1770277" y="13114"/>
                  </a:lnTo>
                  <a:lnTo>
                    <a:pt x="1795472" y="8562"/>
                  </a:lnTo>
                  <a:lnTo>
                    <a:pt x="1839589" y="0"/>
                  </a:lnTo>
                  <a:lnTo>
                    <a:pt x="1883863" y="7810"/>
                  </a:lnTo>
                  <a:lnTo>
                    <a:pt x="1928305" y="14912"/>
                  </a:lnTo>
                  <a:lnTo>
                    <a:pt x="1972365" y="23351"/>
                  </a:lnTo>
                  <a:lnTo>
                    <a:pt x="2015489" y="35173"/>
                  </a:lnTo>
                  <a:lnTo>
                    <a:pt x="2028850" y="39221"/>
                  </a:lnTo>
                  <a:lnTo>
                    <a:pt x="2042274" y="43049"/>
                  </a:lnTo>
                  <a:lnTo>
                    <a:pt x="2081947" y="60632"/>
                  </a:lnTo>
                  <a:lnTo>
                    <a:pt x="2107987" y="78847"/>
                  </a:lnTo>
                  <a:lnTo>
                    <a:pt x="2121042" y="87995"/>
                  </a:lnTo>
                  <a:lnTo>
                    <a:pt x="2124393" y="101785"/>
                  </a:lnTo>
                  <a:lnTo>
                    <a:pt x="2127073" y="116018"/>
                  </a:lnTo>
                  <a:lnTo>
                    <a:pt x="2131119" y="129422"/>
                  </a:lnTo>
                  <a:lnTo>
                    <a:pt x="2138568" y="140726"/>
                  </a:lnTo>
                  <a:lnTo>
                    <a:pt x="2150872" y="146872"/>
                  </a:lnTo>
                  <a:lnTo>
                    <a:pt x="2165882" y="148769"/>
                  </a:lnTo>
                  <a:lnTo>
                    <a:pt x="2180440" y="151026"/>
                  </a:lnTo>
                  <a:lnTo>
                    <a:pt x="2191390" y="158252"/>
                  </a:lnTo>
                  <a:lnTo>
                    <a:pt x="2204279" y="182536"/>
                  </a:lnTo>
                  <a:lnTo>
                    <a:pt x="2212600" y="209149"/>
                  </a:lnTo>
                  <a:lnTo>
                    <a:pt x="2219109" y="236694"/>
                  </a:lnTo>
                  <a:lnTo>
                    <a:pt x="2226563" y="263773"/>
                  </a:lnTo>
                  <a:lnTo>
                    <a:pt x="2244089" y="316595"/>
                  </a:lnTo>
                  <a:lnTo>
                    <a:pt x="2247871" y="330046"/>
                  </a:lnTo>
                  <a:lnTo>
                    <a:pt x="2251256" y="343715"/>
                  </a:lnTo>
                  <a:lnTo>
                    <a:pt x="2255469" y="357006"/>
                  </a:lnTo>
                  <a:lnTo>
                    <a:pt x="2261737" y="369326"/>
                  </a:lnTo>
                  <a:lnTo>
                    <a:pt x="2296789" y="422026"/>
                  </a:lnTo>
                  <a:lnTo>
                    <a:pt x="2300550" y="439897"/>
                  </a:lnTo>
                  <a:lnTo>
                    <a:pt x="2314437" y="492373"/>
                  </a:lnTo>
                  <a:lnTo>
                    <a:pt x="2335870" y="526246"/>
                  </a:lnTo>
                  <a:lnTo>
                    <a:pt x="2359487" y="554004"/>
                  </a:lnTo>
                  <a:lnTo>
                    <a:pt x="2382554" y="581716"/>
                  </a:lnTo>
                  <a:lnTo>
                    <a:pt x="2402342" y="615452"/>
                  </a:lnTo>
                  <a:lnTo>
                    <a:pt x="2412574" y="641292"/>
                  </a:lnTo>
                  <a:lnTo>
                    <a:pt x="2421220" y="667732"/>
                  </a:lnTo>
                  <a:lnTo>
                    <a:pt x="2429221" y="694413"/>
                  </a:lnTo>
                  <a:lnTo>
                    <a:pt x="2437516" y="720973"/>
                  </a:lnTo>
                  <a:lnTo>
                    <a:pt x="2442742" y="734066"/>
                  </a:lnTo>
                  <a:lnTo>
                    <a:pt x="2448534" y="747053"/>
                  </a:lnTo>
                  <a:lnTo>
                    <a:pt x="2453229" y="760205"/>
                  </a:lnTo>
                  <a:lnTo>
                    <a:pt x="2455163" y="773795"/>
                  </a:lnTo>
                  <a:lnTo>
                    <a:pt x="2455163" y="826526"/>
                  </a:lnTo>
                </a:path>
                <a:path w="2461895" h="826769">
                  <a:moveTo>
                    <a:pt x="0" y="826526"/>
                  </a:moveTo>
                  <a:lnTo>
                    <a:pt x="2455163" y="826526"/>
                  </a:lnTo>
                </a:path>
                <a:path w="2461895" h="826769">
                  <a:moveTo>
                    <a:pt x="6857" y="0"/>
                  </a:moveTo>
                  <a:lnTo>
                    <a:pt x="246190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64114" y="1700784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85232" y="1556766"/>
              <a:ext cx="2455545" cy="808990"/>
            </a:xfrm>
            <a:custGeom>
              <a:avLst/>
              <a:gdLst/>
              <a:ahLst/>
              <a:cxnLst/>
              <a:rect l="l" t="t" r="r" b="b"/>
              <a:pathLst>
                <a:path w="2455545" h="808989">
                  <a:moveTo>
                    <a:pt x="0" y="808847"/>
                  </a:moveTo>
                  <a:lnTo>
                    <a:pt x="0" y="0"/>
                  </a:lnTo>
                </a:path>
                <a:path w="2455545" h="808989">
                  <a:moveTo>
                    <a:pt x="2455163" y="808847"/>
                  </a:moveTo>
                  <a:lnTo>
                    <a:pt x="245516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19451" y="2367149"/>
            <a:ext cx="2526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00580" algn="l"/>
              </a:tabLst>
            </a:pPr>
            <a:r>
              <a:rPr sz="2700" spc="-157" baseline="1543" dirty="0">
                <a:latin typeface="Arial"/>
                <a:cs typeface="Arial"/>
              </a:rPr>
              <a:t>m=1</a:t>
            </a:r>
            <a:r>
              <a:rPr sz="2700" spc="-157" baseline="1543" dirty="0">
                <a:latin typeface="Times New Roman"/>
                <a:cs typeface="Times New Roman"/>
              </a:rPr>
              <a:t>	</a:t>
            </a:r>
            <a:r>
              <a:rPr sz="1800" spc="-105" dirty="0">
                <a:latin typeface="Arial"/>
                <a:cs typeface="Arial"/>
              </a:rPr>
              <a:t>m=2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13400" y="6629201"/>
            <a:ext cx="225425" cy="18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0540" y="2606163"/>
            <a:ext cx="8259445" cy="3903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556895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81635" algn="l"/>
              </a:tabLst>
            </a:pPr>
            <a:r>
              <a:rPr sz="2400" spc="-175" dirty="0">
                <a:latin typeface="Arial"/>
                <a:cs typeface="Arial"/>
              </a:rPr>
              <a:t>The </a:t>
            </a:r>
            <a:r>
              <a:rPr sz="2400" spc="-120" dirty="0">
                <a:latin typeface="Arial"/>
                <a:cs typeface="Arial"/>
              </a:rPr>
              <a:t>signal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00" dirty="0">
                <a:latin typeface="Arial"/>
                <a:cs typeface="Arial"/>
              </a:rPr>
              <a:t>maximum </a:t>
            </a:r>
            <a:r>
              <a:rPr sz="2400" spc="-95" dirty="0">
                <a:latin typeface="Arial"/>
                <a:cs typeface="Arial"/>
              </a:rPr>
              <a:t>wavelength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155" dirty="0">
                <a:latin typeface="Arial"/>
                <a:cs typeface="Arial"/>
              </a:rPr>
              <a:t>can </a:t>
            </a:r>
            <a:r>
              <a:rPr sz="2400" spc="-200" dirty="0">
                <a:latin typeface="Arial"/>
                <a:cs typeface="Arial"/>
              </a:rPr>
              <a:t>pass </a:t>
            </a:r>
            <a:r>
              <a:rPr sz="2400" spc="-55" dirty="0">
                <a:latin typeface="Arial"/>
                <a:cs typeface="Arial"/>
              </a:rPr>
              <a:t>through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  </a:t>
            </a:r>
            <a:r>
              <a:rPr sz="2400" spc="-114" dirty="0">
                <a:latin typeface="Arial"/>
                <a:cs typeface="Arial"/>
              </a:rPr>
              <a:t>waveguide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endParaRPr sz="2400">
              <a:latin typeface="Arial"/>
              <a:cs typeface="Arial"/>
            </a:endParaRPr>
          </a:p>
          <a:p>
            <a:pPr marL="1130935">
              <a:lnSpc>
                <a:spcPct val="100000"/>
              </a:lnSpc>
              <a:spcBef>
                <a:spcPts val="575"/>
              </a:spcBef>
            </a:pPr>
            <a:r>
              <a:rPr sz="2400" spc="-80" dirty="0">
                <a:latin typeface="Arial"/>
                <a:cs typeface="Arial"/>
              </a:rPr>
              <a:t>λ</a:t>
            </a:r>
            <a:r>
              <a:rPr sz="2400" spc="-120" baseline="-20833" dirty="0">
                <a:latin typeface="Arial"/>
                <a:cs typeface="Arial"/>
              </a:rPr>
              <a:t>0</a:t>
            </a:r>
            <a:r>
              <a:rPr sz="2400" spc="-80" dirty="0">
                <a:latin typeface="Arial"/>
                <a:cs typeface="Arial"/>
              </a:rPr>
              <a:t>=2a/m</a:t>
            </a:r>
            <a:endParaRPr sz="2400">
              <a:latin typeface="Arial"/>
              <a:cs typeface="Arial"/>
            </a:endParaRPr>
          </a:p>
          <a:p>
            <a:pPr marL="2280920">
              <a:lnSpc>
                <a:spcPct val="100000"/>
              </a:lnSpc>
              <a:spcBef>
                <a:spcPts val="229"/>
              </a:spcBef>
            </a:pPr>
            <a:r>
              <a:rPr sz="2200" b="1" spc="-305" dirty="0">
                <a:solidFill>
                  <a:srgbClr val="FF0000"/>
                </a:solidFill>
                <a:latin typeface="Arial"/>
                <a:cs typeface="Arial"/>
              </a:rPr>
              <a:t>BASIC</a:t>
            </a:r>
            <a:r>
              <a:rPr sz="22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4" dirty="0">
                <a:solidFill>
                  <a:srgbClr val="FF0000"/>
                </a:solidFill>
                <a:latin typeface="Arial"/>
                <a:cs typeface="Arial"/>
              </a:rPr>
              <a:t>BEHAVIOUR</a:t>
            </a:r>
            <a:endParaRPr sz="2200">
              <a:latin typeface="Arial"/>
              <a:cs typeface="Arial"/>
            </a:endParaRPr>
          </a:p>
          <a:p>
            <a:pPr marL="381000" marR="30480" indent="-343535">
              <a:lnSpc>
                <a:spcPct val="100000"/>
              </a:lnSpc>
              <a:spcBef>
                <a:spcPts val="1165"/>
              </a:spcBef>
              <a:buFont typeface="Wingdings"/>
              <a:buChar char=""/>
              <a:tabLst>
                <a:tab pos="381635" algn="l"/>
              </a:tabLst>
            </a:pPr>
            <a:r>
              <a:rPr sz="2400" spc="-145" dirty="0">
                <a:latin typeface="Arial"/>
                <a:cs typeface="Arial"/>
              </a:rPr>
              <a:t>An </a:t>
            </a:r>
            <a:r>
              <a:rPr sz="2400" spc="-75" dirty="0">
                <a:latin typeface="Arial"/>
                <a:cs typeface="Arial"/>
              </a:rPr>
              <a:t>electromagnetic </a:t>
            </a:r>
            <a:r>
              <a:rPr sz="2400" spc="-95" dirty="0">
                <a:latin typeface="Arial"/>
                <a:cs typeface="Arial"/>
              </a:rPr>
              <a:t>plane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75" dirty="0">
                <a:latin typeface="Arial"/>
                <a:cs typeface="Arial"/>
              </a:rPr>
              <a:t>space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14" dirty="0">
                <a:latin typeface="Arial"/>
                <a:cs typeface="Arial"/>
              </a:rPr>
              <a:t>transverse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electrom-  </a:t>
            </a:r>
            <a:r>
              <a:rPr sz="2400" spc="-95" dirty="0">
                <a:latin typeface="Arial"/>
                <a:cs typeface="Arial"/>
              </a:rPr>
              <a:t>agnetic </a:t>
            </a:r>
            <a:r>
              <a:rPr sz="2400" spc="-20" dirty="0">
                <a:latin typeface="Arial"/>
                <a:cs typeface="Arial"/>
              </a:rPr>
              <a:t>or </a:t>
            </a:r>
            <a:r>
              <a:rPr sz="2400" spc="-190" dirty="0">
                <a:latin typeface="Arial"/>
                <a:cs typeface="Arial"/>
              </a:rPr>
              <a:t>TEM. </a:t>
            </a:r>
            <a:r>
              <a:rPr sz="2400" spc="-175" dirty="0">
                <a:latin typeface="Arial"/>
                <a:cs typeface="Arial"/>
              </a:rPr>
              <a:t>The </a:t>
            </a:r>
            <a:r>
              <a:rPr sz="2400" spc="-55" dirty="0">
                <a:latin typeface="Arial"/>
                <a:cs typeface="Arial"/>
              </a:rPr>
              <a:t>electric </a:t>
            </a:r>
            <a:r>
              <a:rPr sz="2400" spc="-35" dirty="0">
                <a:latin typeface="Arial"/>
                <a:cs typeface="Arial"/>
              </a:rPr>
              <a:t>field,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0" dirty="0">
                <a:latin typeface="Arial"/>
                <a:cs typeface="Arial"/>
              </a:rPr>
              <a:t>magnetic </a:t>
            </a:r>
            <a:r>
              <a:rPr sz="2400" spc="-25" dirty="0">
                <a:latin typeface="Arial"/>
                <a:cs typeface="Arial"/>
              </a:rPr>
              <a:t>field </a:t>
            </a:r>
            <a:r>
              <a:rPr sz="2400" spc="-114" dirty="0">
                <a:latin typeface="Arial"/>
                <a:cs typeface="Arial"/>
              </a:rPr>
              <a:t>and  </a:t>
            </a:r>
            <a:r>
              <a:rPr sz="2400" spc="-45" dirty="0">
                <a:latin typeface="Arial"/>
                <a:cs typeface="Arial"/>
              </a:rPr>
              <a:t>direction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0" dirty="0">
                <a:latin typeface="Arial"/>
                <a:cs typeface="Arial"/>
              </a:rPr>
              <a:t>propagation </a:t>
            </a:r>
            <a:r>
              <a:rPr sz="2400" spc="-110" dirty="0">
                <a:latin typeface="Arial"/>
                <a:cs typeface="Arial"/>
              </a:rPr>
              <a:t>are </a:t>
            </a:r>
            <a:r>
              <a:rPr sz="2400" spc="-45" dirty="0">
                <a:latin typeface="Arial"/>
                <a:cs typeface="Arial"/>
              </a:rPr>
              <a:t>mutually </a:t>
            </a:r>
            <a:r>
              <a:rPr sz="2400" spc="-90" dirty="0">
                <a:latin typeface="Arial"/>
                <a:cs typeface="Arial"/>
              </a:rPr>
              <a:t>perpendicular. </a:t>
            </a:r>
            <a:r>
              <a:rPr sz="2400" dirty="0">
                <a:latin typeface="Arial"/>
                <a:cs typeface="Arial"/>
              </a:rPr>
              <a:t>If </a:t>
            </a:r>
            <a:r>
              <a:rPr sz="2400" spc="-155" dirty="0">
                <a:latin typeface="Arial"/>
                <a:cs typeface="Arial"/>
              </a:rPr>
              <a:t>such </a:t>
            </a:r>
            <a:r>
              <a:rPr sz="2400" spc="-190" dirty="0">
                <a:latin typeface="Arial"/>
                <a:cs typeface="Arial"/>
              </a:rPr>
              <a:t>a 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80" dirty="0">
                <a:latin typeface="Arial"/>
                <a:cs typeface="Arial"/>
              </a:rPr>
              <a:t>were </a:t>
            </a:r>
            <a:r>
              <a:rPr sz="2400" spc="-95" dirty="0">
                <a:latin typeface="Arial"/>
                <a:cs typeface="Arial"/>
              </a:rPr>
              <a:t>sent </a:t>
            </a:r>
            <a:r>
              <a:rPr sz="2400" spc="-65" dirty="0">
                <a:latin typeface="Arial"/>
                <a:cs typeface="Arial"/>
              </a:rPr>
              <a:t>straight down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waveguide, </a:t>
            </a:r>
            <a:r>
              <a:rPr sz="2400" spc="75" dirty="0">
                <a:latin typeface="Arial"/>
                <a:cs typeface="Arial"/>
              </a:rPr>
              <a:t>it </a:t>
            </a:r>
            <a:r>
              <a:rPr sz="2400" spc="-55" dirty="0">
                <a:latin typeface="Arial"/>
                <a:cs typeface="Arial"/>
              </a:rPr>
              <a:t>would </a:t>
            </a:r>
            <a:r>
              <a:rPr sz="2400" spc="-10" dirty="0">
                <a:latin typeface="Arial"/>
                <a:cs typeface="Arial"/>
              </a:rPr>
              <a:t>not  </a:t>
            </a:r>
            <a:r>
              <a:rPr sz="2400" spc="-105" dirty="0">
                <a:latin typeface="Arial"/>
                <a:cs typeface="Arial"/>
              </a:rPr>
              <a:t>propagate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it.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This</a:t>
            </a:r>
            <a:r>
              <a:rPr sz="2400" spc="-125" dirty="0">
                <a:latin typeface="Arial"/>
                <a:cs typeface="Arial"/>
              </a:rPr>
              <a:t> is </a:t>
            </a:r>
            <a:r>
              <a:rPr sz="2400" spc="-160" dirty="0">
                <a:latin typeface="Arial"/>
                <a:cs typeface="Arial"/>
              </a:rPr>
              <a:t>because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electric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field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would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</a:t>
            </a:r>
            <a:endParaRPr sz="2400">
              <a:latin typeface="Arial"/>
              <a:cs typeface="Arial"/>
            </a:endParaRPr>
          </a:p>
          <a:p>
            <a:pPr marL="381000">
              <a:lnSpc>
                <a:spcPct val="100000"/>
              </a:lnSpc>
              <a:spcBef>
                <a:spcPts val="5"/>
              </a:spcBef>
            </a:pPr>
            <a:r>
              <a:rPr sz="2400" spc="-55" dirty="0">
                <a:latin typeface="Arial"/>
                <a:cs typeface="Arial"/>
              </a:rPr>
              <a:t>short-circuited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by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walls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since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walls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are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assumed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1191" y="210433"/>
            <a:ext cx="30054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305" dirty="0">
                <a:solidFill>
                  <a:srgbClr val="FF0000"/>
                </a:solidFill>
                <a:latin typeface="Arial"/>
                <a:cs typeface="Arial"/>
              </a:rPr>
              <a:t>BASIC </a:t>
            </a:r>
            <a:r>
              <a:rPr sz="2200" b="1" spc="-254" dirty="0">
                <a:solidFill>
                  <a:srgbClr val="FF0000"/>
                </a:solidFill>
                <a:latin typeface="Arial"/>
                <a:cs typeface="Arial"/>
              </a:rPr>
              <a:t>BEHAVIOUR</a:t>
            </a:r>
            <a:r>
              <a:rPr sz="2200" b="1" spc="-2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25" dirty="0">
                <a:solidFill>
                  <a:srgbClr val="FF0000"/>
                </a:solidFill>
                <a:latin typeface="Arial"/>
                <a:cs typeface="Arial"/>
              </a:rPr>
              <a:t>cont….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04293" y="0"/>
            <a:ext cx="2310383" cy="1268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850133"/>
            <a:ext cx="5842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Perfect </a:t>
            </a:r>
            <a:r>
              <a:rPr spc="-95" dirty="0"/>
              <a:t>conductors </a:t>
            </a:r>
            <a:r>
              <a:rPr spc="-114" dirty="0"/>
              <a:t>and </a:t>
            </a:r>
            <a:r>
              <a:rPr spc="-190" dirty="0"/>
              <a:t>a </a:t>
            </a:r>
            <a:r>
              <a:rPr spc="-35" dirty="0"/>
              <a:t>potential </a:t>
            </a:r>
            <a:r>
              <a:rPr spc="-80" dirty="0"/>
              <a:t>cannot</a:t>
            </a:r>
            <a:r>
              <a:rPr spc="-290" dirty="0"/>
              <a:t> </a:t>
            </a:r>
            <a:r>
              <a:rPr spc="-95" dirty="0"/>
              <a:t>exist  </a:t>
            </a:r>
            <a:r>
              <a:rPr spc="-165" dirty="0"/>
              <a:t>across</a:t>
            </a:r>
            <a:r>
              <a:rPr spc="-155" dirty="0"/>
              <a:t> </a:t>
            </a:r>
            <a:r>
              <a:rPr spc="-45" dirty="0"/>
              <a:t>them.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1654881"/>
            <a:ext cx="8105140" cy="4196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5090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70" dirty="0">
                <a:latin typeface="Arial"/>
                <a:cs typeface="Arial"/>
              </a:rPr>
              <a:t>What </a:t>
            </a:r>
            <a:r>
              <a:rPr sz="2400" spc="-80" dirty="0">
                <a:latin typeface="Arial"/>
                <a:cs typeface="Arial"/>
              </a:rPr>
              <a:t>must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60" dirty="0">
                <a:latin typeface="Arial"/>
                <a:cs typeface="Arial"/>
              </a:rPr>
              <a:t>found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45" dirty="0">
                <a:latin typeface="Arial"/>
                <a:cs typeface="Arial"/>
              </a:rPr>
              <a:t>some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0" dirty="0">
                <a:latin typeface="Arial"/>
                <a:cs typeface="Arial"/>
              </a:rPr>
              <a:t>propagation </a:t>
            </a:r>
            <a:r>
              <a:rPr sz="2400" spc="-70" dirty="0">
                <a:latin typeface="Arial"/>
                <a:cs typeface="Arial"/>
              </a:rPr>
              <a:t>which  </a:t>
            </a:r>
            <a:r>
              <a:rPr sz="2400" spc="-65" dirty="0">
                <a:latin typeface="Arial"/>
                <a:cs typeface="Arial"/>
              </a:rPr>
              <a:t>doesn’t </a:t>
            </a:r>
            <a:r>
              <a:rPr sz="2400" spc="-60" dirty="0">
                <a:latin typeface="Arial"/>
                <a:cs typeface="Arial"/>
              </a:rPr>
              <a:t>require </a:t>
            </a:r>
            <a:r>
              <a:rPr sz="2400" spc="-130" dirty="0">
                <a:latin typeface="Arial"/>
                <a:cs typeface="Arial"/>
              </a:rPr>
              <a:t>an </a:t>
            </a:r>
            <a:r>
              <a:rPr sz="2400" spc="-55" dirty="0">
                <a:latin typeface="Arial"/>
                <a:cs typeface="Arial"/>
              </a:rPr>
              <a:t>electric </a:t>
            </a:r>
            <a:r>
              <a:rPr sz="2400" spc="-25" dirty="0">
                <a:latin typeface="Arial"/>
                <a:cs typeface="Arial"/>
              </a:rPr>
              <a:t>field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100" dirty="0">
                <a:latin typeface="Arial"/>
                <a:cs typeface="Arial"/>
              </a:rPr>
              <a:t>exist </a:t>
            </a:r>
            <a:r>
              <a:rPr sz="2400" spc="-95" dirty="0">
                <a:latin typeface="Arial"/>
                <a:cs typeface="Arial"/>
              </a:rPr>
              <a:t>near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50" dirty="0">
                <a:latin typeface="Arial"/>
                <a:cs typeface="Arial"/>
              </a:rPr>
              <a:t>wall </a:t>
            </a:r>
            <a:r>
              <a:rPr sz="2400" spc="-114" dirty="0">
                <a:latin typeface="Arial"/>
                <a:cs typeface="Arial"/>
              </a:rPr>
              <a:t>and  </a:t>
            </a:r>
            <a:r>
              <a:rPr sz="2400" spc="-90" dirty="0">
                <a:latin typeface="Arial"/>
                <a:cs typeface="Arial"/>
              </a:rPr>
              <a:t>simultaneously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parallel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25" dirty="0">
                <a:latin typeface="Arial"/>
                <a:cs typeface="Arial"/>
              </a:rPr>
              <a:t>it. </a:t>
            </a:r>
            <a:r>
              <a:rPr sz="2400" spc="-160" dirty="0">
                <a:latin typeface="Arial"/>
                <a:cs typeface="Arial"/>
              </a:rPr>
              <a:t>This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20" dirty="0">
                <a:latin typeface="Arial"/>
                <a:cs typeface="Arial"/>
              </a:rPr>
              <a:t>achieved </a:t>
            </a:r>
            <a:r>
              <a:rPr sz="2400" spc="-105" dirty="0">
                <a:latin typeface="Arial"/>
                <a:cs typeface="Arial"/>
              </a:rPr>
              <a:t>by </a:t>
            </a:r>
            <a:r>
              <a:rPr sz="2400" spc="-125" dirty="0">
                <a:latin typeface="Arial"/>
                <a:cs typeface="Arial"/>
              </a:rPr>
              <a:t>sending 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65" dirty="0">
                <a:latin typeface="Arial"/>
                <a:cs typeface="Arial"/>
              </a:rPr>
              <a:t>down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a zigzag </a:t>
            </a:r>
            <a:r>
              <a:rPr sz="2400" spc="-95" dirty="0">
                <a:latin typeface="Arial"/>
                <a:cs typeface="Arial"/>
              </a:rPr>
              <a:t>fashion </a:t>
            </a:r>
            <a:r>
              <a:rPr sz="2400" spc="-100" dirty="0">
                <a:latin typeface="Arial"/>
                <a:cs typeface="Arial"/>
              </a:rPr>
              <a:t>bouncing </a:t>
            </a:r>
            <a:r>
              <a:rPr sz="2400" spc="75" dirty="0">
                <a:latin typeface="Arial"/>
                <a:cs typeface="Arial"/>
              </a:rPr>
              <a:t>it  </a:t>
            </a:r>
            <a:r>
              <a:rPr sz="2400" spc="5" dirty="0">
                <a:latin typeface="Arial"/>
                <a:cs typeface="Arial"/>
              </a:rPr>
              <a:t>off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walls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setting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a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field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i.e.,</a:t>
            </a:r>
            <a:r>
              <a:rPr sz="2400" spc="-120" dirty="0">
                <a:latin typeface="Arial"/>
                <a:cs typeface="Arial"/>
              </a:rPr>
              <a:t> maxima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at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centre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of  </a:t>
            </a:r>
            <a:r>
              <a:rPr sz="2400" spc="-114" dirty="0">
                <a:latin typeface="Arial"/>
                <a:cs typeface="Arial"/>
              </a:rPr>
              <a:t>waveguide and </a:t>
            </a:r>
            <a:r>
              <a:rPr sz="2400" spc="-130" dirty="0">
                <a:latin typeface="Arial"/>
                <a:cs typeface="Arial"/>
              </a:rPr>
              <a:t>zero </a:t>
            </a:r>
            <a:r>
              <a:rPr sz="2400" spc="-40" dirty="0">
                <a:latin typeface="Arial"/>
                <a:cs typeface="Arial"/>
              </a:rPr>
              <a:t>at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26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walls.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70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this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75" dirty="0">
                <a:latin typeface="Arial"/>
                <a:cs typeface="Arial"/>
              </a:rPr>
              <a:t>case,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walls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are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nothing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short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circuit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they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don’t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interfere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with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wave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pattern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setup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between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them.</a:t>
            </a:r>
            <a:endParaRPr sz="2400">
              <a:latin typeface="Arial"/>
              <a:cs typeface="Arial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300" dirty="0">
                <a:latin typeface="Arial"/>
                <a:cs typeface="Arial"/>
              </a:rPr>
              <a:t>To </a:t>
            </a:r>
            <a:r>
              <a:rPr sz="2400" spc="-130" dirty="0">
                <a:latin typeface="Arial"/>
                <a:cs typeface="Arial"/>
              </a:rPr>
              <a:t>measure </a:t>
            </a:r>
            <a:r>
              <a:rPr sz="2400" spc="-145" dirty="0">
                <a:latin typeface="Arial"/>
                <a:cs typeface="Arial"/>
              </a:rPr>
              <a:t>consequences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spc="-190" dirty="0">
                <a:latin typeface="Arial"/>
                <a:cs typeface="Arial"/>
              </a:rPr>
              <a:t>zigzag </a:t>
            </a:r>
            <a:r>
              <a:rPr sz="2400" spc="-85" dirty="0">
                <a:latin typeface="Arial"/>
                <a:cs typeface="Arial"/>
              </a:rPr>
              <a:t>propagation </a:t>
            </a:r>
            <a:r>
              <a:rPr sz="2400" spc="-110" dirty="0">
                <a:latin typeface="Arial"/>
                <a:cs typeface="Arial"/>
              </a:rPr>
              <a:t>are </a:t>
            </a:r>
            <a:r>
              <a:rPr sz="2400" spc="-75" dirty="0">
                <a:latin typeface="Arial"/>
                <a:cs typeface="Arial"/>
              </a:rPr>
              <a:t>apparent.  </a:t>
            </a:r>
            <a:r>
              <a:rPr sz="2400" spc="-175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first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5" dirty="0">
                <a:latin typeface="Arial"/>
                <a:cs typeface="Arial"/>
              </a:rPr>
              <a:t>that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velocity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propagation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waveguide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must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  </a:t>
            </a:r>
            <a:r>
              <a:rPr sz="2400" spc="-165" dirty="0">
                <a:latin typeface="Arial"/>
                <a:cs typeface="Arial"/>
              </a:rPr>
              <a:t>less </a:t>
            </a:r>
            <a:r>
              <a:rPr sz="2400" spc="-50" dirty="0">
                <a:latin typeface="Arial"/>
                <a:cs typeface="Arial"/>
              </a:rPr>
              <a:t>than </a:t>
            </a:r>
            <a:r>
              <a:rPr sz="2400" spc="-5" dirty="0">
                <a:latin typeface="Arial"/>
                <a:cs typeface="Arial"/>
              </a:rPr>
              <a:t>that of </a:t>
            </a:r>
            <a:r>
              <a:rPr sz="2400" spc="-60" dirty="0">
                <a:latin typeface="Arial"/>
                <a:cs typeface="Arial"/>
              </a:rPr>
              <a:t>free</a:t>
            </a:r>
            <a:r>
              <a:rPr sz="2400" spc="-409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space.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13400" y="6629201"/>
            <a:ext cx="225425" cy="18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7840" y="210433"/>
            <a:ext cx="7848600" cy="2128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8665">
              <a:lnSpc>
                <a:spcPct val="100000"/>
              </a:lnSpc>
              <a:spcBef>
                <a:spcPts val="95"/>
              </a:spcBef>
            </a:pPr>
            <a:r>
              <a:rPr sz="2200" b="1" spc="-310" dirty="0">
                <a:solidFill>
                  <a:srgbClr val="FF0000"/>
                </a:solidFill>
                <a:latin typeface="Arial"/>
                <a:cs typeface="Arial"/>
              </a:rPr>
              <a:t>PLANE </a:t>
            </a:r>
            <a:r>
              <a:rPr sz="2200" b="1" spc="-285" dirty="0">
                <a:solidFill>
                  <a:srgbClr val="FF0000"/>
                </a:solidFill>
                <a:latin typeface="Arial"/>
                <a:cs typeface="Arial"/>
              </a:rPr>
              <a:t>WAVE OF </a:t>
            </a:r>
            <a:r>
              <a:rPr sz="2200" b="1" spc="-260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200" b="1" spc="-235" dirty="0">
                <a:solidFill>
                  <a:srgbClr val="FF0000"/>
                </a:solidFill>
                <a:latin typeface="Arial"/>
                <a:cs typeface="Arial"/>
              </a:rPr>
              <a:t>CONDUCTING</a:t>
            </a:r>
            <a:r>
              <a:rPr sz="2200" b="1" spc="-3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360" dirty="0">
                <a:solidFill>
                  <a:srgbClr val="FF0000"/>
                </a:solidFill>
                <a:latin typeface="Arial"/>
                <a:cs typeface="Arial"/>
              </a:rPr>
              <a:t>SURFACE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508000" marR="5588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08000" algn="l"/>
                <a:tab pos="508634" algn="l"/>
              </a:tabLst>
            </a:pPr>
            <a:r>
              <a:rPr sz="2400" dirty="0">
                <a:latin typeface="Arial"/>
                <a:cs typeface="Arial"/>
              </a:rPr>
              <a:t>If </a:t>
            </a:r>
            <a:r>
              <a:rPr sz="2400" spc="-80" dirty="0">
                <a:latin typeface="Arial"/>
                <a:cs typeface="Arial"/>
              </a:rPr>
              <a:t>actual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250" dirty="0">
                <a:latin typeface="Arial"/>
                <a:cs typeface="Arial"/>
              </a:rPr>
              <a:t>V</a:t>
            </a:r>
            <a:r>
              <a:rPr sz="2400" spc="-375" baseline="-20833" dirty="0">
                <a:latin typeface="Arial"/>
                <a:cs typeface="Arial"/>
              </a:rPr>
              <a:t>c </a:t>
            </a:r>
            <a:r>
              <a:rPr sz="2400" spc="-70" dirty="0">
                <a:latin typeface="Arial"/>
                <a:cs typeface="Arial"/>
              </a:rPr>
              <a:t>, </a:t>
            </a:r>
            <a:r>
              <a:rPr sz="2400" spc="-40" dirty="0">
                <a:latin typeface="Arial"/>
                <a:cs typeface="Arial"/>
              </a:rPr>
              <a:t>then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0" dirty="0">
                <a:latin typeface="Arial"/>
                <a:cs typeface="Arial"/>
              </a:rPr>
              <a:t>simple  </a:t>
            </a:r>
            <a:r>
              <a:rPr sz="2400" spc="-40" dirty="0">
                <a:latin typeface="Arial"/>
                <a:cs typeface="Arial"/>
              </a:rPr>
              <a:t>trigonometry </a:t>
            </a:r>
            <a:r>
              <a:rPr sz="2400" spc="-150" dirty="0">
                <a:latin typeface="Arial"/>
                <a:cs typeface="Arial"/>
              </a:rPr>
              <a:t>shows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30" dirty="0">
                <a:latin typeface="Arial"/>
                <a:cs typeface="Arial"/>
              </a:rPr>
              <a:t>in the  </a:t>
            </a:r>
            <a:r>
              <a:rPr sz="2400" spc="-45" dirty="0">
                <a:latin typeface="Arial"/>
                <a:cs typeface="Arial"/>
              </a:rPr>
              <a:t>direction </a:t>
            </a:r>
            <a:r>
              <a:rPr sz="2400" spc="-70" dirty="0">
                <a:latin typeface="Arial"/>
                <a:cs typeface="Arial"/>
              </a:rPr>
              <a:t>parallel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85" dirty="0">
                <a:latin typeface="Arial"/>
                <a:cs typeface="Arial"/>
              </a:rPr>
              <a:t>conducting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254" dirty="0">
                <a:latin typeface="Arial"/>
                <a:cs typeface="Arial"/>
              </a:rPr>
              <a:t>V</a:t>
            </a:r>
            <a:r>
              <a:rPr sz="2400" spc="-382" baseline="-20833" dirty="0">
                <a:latin typeface="Arial"/>
                <a:cs typeface="Arial"/>
              </a:rPr>
              <a:t>g </a:t>
            </a:r>
            <a:r>
              <a:rPr sz="2400" spc="-110" dirty="0">
                <a:latin typeface="Arial"/>
                <a:cs typeface="Arial"/>
              </a:rPr>
              <a:t>and </a:t>
            </a:r>
            <a:r>
              <a:rPr sz="2400" spc="-65" dirty="0">
                <a:latin typeface="Arial"/>
                <a:cs typeface="Arial"/>
              </a:rPr>
              <a:t>velocity normal</a:t>
            </a:r>
            <a:r>
              <a:rPr sz="2400" spc="-415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 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50" dirty="0">
                <a:latin typeface="Arial"/>
                <a:cs typeface="Arial"/>
              </a:rPr>
              <a:t>wall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33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V</a:t>
            </a:r>
            <a:r>
              <a:rPr sz="2400" spc="-217" baseline="-20833" dirty="0">
                <a:latin typeface="Arial"/>
                <a:cs typeface="Arial"/>
              </a:rPr>
              <a:t>n</a:t>
            </a:r>
            <a:r>
              <a:rPr sz="2400" spc="-14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614868" y="2658983"/>
            <a:ext cx="5122545" cy="1855470"/>
            <a:chOff x="1614868" y="2658983"/>
            <a:chExt cx="5122545" cy="1855470"/>
          </a:xfrm>
        </p:grpSpPr>
        <p:sp>
          <p:nvSpPr>
            <p:cNvPr id="5" name="object 5"/>
            <p:cNvSpPr/>
            <p:nvPr/>
          </p:nvSpPr>
          <p:spPr>
            <a:xfrm>
              <a:off x="1619630" y="2708910"/>
              <a:ext cx="5113020" cy="1584325"/>
            </a:xfrm>
            <a:custGeom>
              <a:avLst/>
              <a:gdLst/>
              <a:ahLst/>
              <a:cxnLst/>
              <a:rect l="l" t="t" r="r" b="b"/>
              <a:pathLst>
                <a:path w="5113020" h="1584325">
                  <a:moveTo>
                    <a:pt x="0" y="1584197"/>
                  </a:moveTo>
                  <a:lnTo>
                    <a:pt x="5112638" y="1584197"/>
                  </a:lnTo>
                </a:path>
                <a:path w="5113020" h="1584325">
                  <a:moveTo>
                    <a:pt x="576071" y="0"/>
                  </a:moveTo>
                  <a:lnTo>
                    <a:pt x="2556372" y="1584197"/>
                  </a:lnTo>
                </a:path>
                <a:path w="5113020" h="1584325">
                  <a:moveTo>
                    <a:pt x="2556372" y="1584197"/>
                  </a:moveTo>
                  <a:lnTo>
                    <a:pt x="4680584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003" y="3933063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79">
                  <a:moveTo>
                    <a:pt x="0" y="576071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0691" y="2658986"/>
              <a:ext cx="3117850" cy="845819"/>
            </a:xfrm>
            <a:custGeom>
              <a:avLst/>
              <a:gdLst/>
              <a:ahLst/>
              <a:cxnLst/>
              <a:rect l="l" t="t" r="r" b="b"/>
              <a:pathLst>
                <a:path w="3117850" h="845820">
                  <a:moveTo>
                    <a:pt x="507111" y="697992"/>
                  </a:moveTo>
                  <a:lnTo>
                    <a:pt x="506222" y="695464"/>
                  </a:lnTo>
                  <a:lnTo>
                    <a:pt x="475488" y="606945"/>
                  </a:lnTo>
                  <a:lnTo>
                    <a:pt x="474726" y="604545"/>
                  </a:lnTo>
                  <a:lnTo>
                    <a:pt x="471919" y="603135"/>
                  </a:lnTo>
                  <a:lnTo>
                    <a:pt x="469519" y="604024"/>
                  </a:lnTo>
                  <a:lnTo>
                    <a:pt x="466966" y="604913"/>
                  </a:lnTo>
                  <a:lnTo>
                    <a:pt x="465709" y="607593"/>
                  </a:lnTo>
                  <a:lnTo>
                    <a:pt x="489661" y="676770"/>
                  </a:lnTo>
                  <a:lnTo>
                    <a:pt x="6223" y="262407"/>
                  </a:lnTo>
                  <a:lnTo>
                    <a:pt x="0" y="269633"/>
                  </a:lnTo>
                  <a:lnTo>
                    <a:pt x="483463" y="684022"/>
                  </a:lnTo>
                  <a:lnTo>
                    <a:pt x="411480" y="670839"/>
                  </a:lnTo>
                  <a:lnTo>
                    <a:pt x="408940" y="672604"/>
                  </a:lnTo>
                  <a:lnTo>
                    <a:pt x="408559" y="675132"/>
                  </a:lnTo>
                  <a:lnTo>
                    <a:pt x="408051" y="677811"/>
                  </a:lnTo>
                  <a:lnTo>
                    <a:pt x="409702" y="680224"/>
                  </a:lnTo>
                  <a:lnTo>
                    <a:pt x="412369" y="680745"/>
                  </a:lnTo>
                  <a:lnTo>
                    <a:pt x="507111" y="697992"/>
                  </a:lnTo>
                  <a:close/>
                </a:path>
                <a:path w="3117850" h="845820">
                  <a:moveTo>
                    <a:pt x="2451366" y="49923"/>
                  </a:moveTo>
                  <a:lnTo>
                    <a:pt x="2443315" y="45237"/>
                  </a:lnTo>
                  <a:lnTo>
                    <a:pt x="2368156" y="1409"/>
                  </a:lnTo>
                  <a:lnTo>
                    <a:pt x="2365870" y="0"/>
                  </a:lnTo>
                  <a:lnTo>
                    <a:pt x="2362974" y="762"/>
                  </a:lnTo>
                  <a:lnTo>
                    <a:pt x="2361565" y="3048"/>
                  </a:lnTo>
                  <a:lnTo>
                    <a:pt x="2360295" y="5334"/>
                  </a:lnTo>
                  <a:lnTo>
                    <a:pt x="2361057" y="8267"/>
                  </a:lnTo>
                  <a:lnTo>
                    <a:pt x="2363343" y="9537"/>
                  </a:lnTo>
                  <a:lnTo>
                    <a:pt x="2424531" y="45237"/>
                  </a:lnTo>
                  <a:lnTo>
                    <a:pt x="1695310" y="45237"/>
                  </a:lnTo>
                  <a:lnTo>
                    <a:pt x="1695310" y="49860"/>
                  </a:lnTo>
                  <a:lnTo>
                    <a:pt x="1690509" y="49923"/>
                  </a:lnTo>
                  <a:lnTo>
                    <a:pt x="1690509" y="670979"/>
                  </a:lnTo>
                  <a:lnTo>
                    <a:pt x="1690509" y="688606"/>
                  </a:lnTo>
                  <a:lnTo>
                    <a:pt x="1690484" y="670941"/>
                  </a:lnTo>
                  <a:lnTo>
                    <a:pt x="1654924" y="609993"/>
                  </a:lnTo>
                  <a:lnTo>
                    <a:pt x="1653552" y="607707"/>
                  </a:lnTo>
                  <a:lnTo>
                    <a:pt x="1650746" y="606945"/>
                  </a:lnTo>
                  <a:lnTo>
                    <a:pt x="1648460" y="608228"/>
                  </a:lnTo>
                  <a:lnTo>
                    <a:pt x="1646174" y="609600"/>
                  </a:lnTo>
                  <a:lnTo>
                    <a:pt x="1645412" y="612533"/>
                  </a:lnTo>
                  <a:lnTo>
                    <a:pt x="1646694" y="614819"/>
                  </a:lnTo>
                  <a:lnTo>
                    <a:pt x="1695310" y="697992"/>
                  </a:lnTo>
                  <a:lnTo>
                    <a:pt x="1700784" y="688606"/>
                  </a:lnTo>
                  <a:lnTo>
                    <a:pt x="1743837" y="614819"/>
                  </a:lnTo>
                  <a:lnTo>
                    <a:pt x="1745107" y="612533"/>
                  </a:lnTo>
                  <a:lnTo>
                    <a:pt x="1744345" y="609600"/>
                  </a:lnTo>
                  <a:lnTo>
                    <a:pt x="1739900" y="606945"/>
                  </a:lnTo>
                  <a:lnTo>
                    <a:pt x="1736979" y="607707"/>
                  </a:lnTo>
                  <a:lnTo>
                    <a:pt x="1735569" y="609993"/>
                  </a:lnTo>
                  <a:lnTo>
                    <a:pt x="1700034" y="670941"/>
                  </a:lnTo>
                  <a:lnTo>
                    <a:pt x="1700009" y="59156"/>
                  </a:lnTo>
                  <a:lnTo>
                    <a:pt x="2282545" y="470306"/>
                  </a:lnTo>
                  <a:lnTo>
                    <a:pt x="2212213" y="464210"/>
                  </a:lnTo>
                  <a:lnTo>
                    <a:pt x="2209533" y="463943"/>
                  </a:lnTo>
                  <a:lnTo>
                    <a:pt x="2207247" y="465861"/>
                  </a:lnTo>
                  <a:lnTo>
                    <a:pt x="2206764" y="471195"/>
                  </a:lnTo>
                  <a:lnTo>
                    <a:pt x="2208657" y="473481"/>
                  </a:lnTo>
                  <a:lnTo>
                    <a:pt x="2211336" y="473595"/>
                  </a:lnTo>
                  <a:lnTo>
                    <a:pt x="2307348" y="481977"/>
                  </a:lnTo>
                  <a:lnTo>
                    <a:pt x="2306650" y="480453"/>
                  </a:lnTo>
                  <a:lnTo>
                    <a:pt x="2267331" y="394347"/>
                  </a:lnTo>
                  <a:lnTo>
                    <a:pt x="2266200" y="391947"/>
                  </a:lnTo>
                  <a:lnTo>
                    <a:pt x="2263394" y="390906"/>
                  </a:lnTo>
                  <a:lnTo>
                    <a:pt x="2260981" y="391947"/>
                  </a:lnTo>
                  <a:lnTo>
                    <a:pt x="2258695" y="393077"/>
                  </a:lnTo>
                  <a:lnTo>
                    <a:pt x="2257539" y="395871"/>
                  </a:lnTo>
                  <a:lnTo>
                    <a:pt x="2258695" y="398284"/>
                  </a:lnTo>
                  <a:lnTo>
                    <a:pt x="2287994" y="462559"/>
                  </a:lnTo>
                  <a:lnTo>
                    <a:pt x="1710397" y="54762"/>
                  </a:lnTo>
                  <a:lnTo>
                    <a:pt x="2424277" y="54762"/>
                  </a:lnTo>
                  <a:lnTo>
                    <a:pt x="2363343" y="90309"/>
                  </a:lnTo>
                  <a:lnTo>
                    <a:pt x="2361057" y="91592"/>
                  </a:lnTo>
                  <a:lnTo>
                    <a:pt x="2360295" y="94488"/>
                  </a:lnTo>
                  <a:lnTo>
                    <a:pt x="2361565" y="96774"/>
                  </a:lnTo>
                  <a:lnTo>
                    <a:pt x="2362974" y="99060"/>
                  </a:lnTo>
                  <a:lnTo>
                    <a:pt x="2365870" y="99822"/>
                  </a:lnTo>
                  <a:lnTo>
                    <a:pt x="2368156" y="98450"/>
                  </a:lnTo>
                  <a:lnTo>
                    <a:pt x="2443073" y="54762"/>
                  </a:lnTo>
                  <a:lnTo>
                    <a:pt x="2451366" y="49923"/>
                  </a:lnTo>
                  <a:close/>
                </a:path>
                <a:path w="3117850" h="845820">
                  <a:moveTo>
                    <a:pt x="3117469" y="553974"/>
                  </a:moveTo>
                  <a:lnTo>
                    <a:pt x="3021825" y="565797"/>
                  </a:lnTo>
                  <a:lnTo>
                    <a:pt x="3019171" y="566166"/>
                  </a:lnTo>
                  <a:lnTo>
                    <a:pt x="3017253" y="568452"/>
                  </a:lnTo>
                  <a:lnTo>
                    <a:pt x="3018015" y="573671"/>
                  </a:lnTo>
                  <a:lnTo>
                    <a:pt x="3020301" y="575589"/>
                  </a:lnTo>
                  <a:lnTo>
                    <a:pt x="3022981" y="575195"/>
                  </a:lnTo>
                  <a:lnTo>
                    <a:pt x="3093059" y="566547"/>
                  </a:lnTo>
                  <a:lnTo>
                    <a:pt x="2736469" y="838200"/>
                  </a:lnTo>
                  <a:lnTo>
                    <a:pt x="2742298" y="845820"/>
                  </a:lnTo>
                  <a:lnTo>
                    <a:pt x="3098838" y="574141"/>
                  </a:lnTo>
                  <a:lnTo>
                    <a:pt x="3070872" y="641883"/>
                  </a:lnTo>
                  <a:lnTo>
                    <a:pt x="3072003" y="644652"/>
                  </a:lnTo>
                  <a:lnTo>
                    <a:pt x="3074403" y="645693"/>
                  </a:lnTo>
                  <a:lnTo>
                    <a:pt x="3076816" y="646696"/>
                  </a:lnTo>
                  <a:lnTo>
                    <a:pt x="3079623" y="645566"/>
                  </a:lnTo>
                  <a:lnTo>
                    <a:pt x="3080626" y="643013"/>
                  </a:lnTo>
                  <a:lnTo>
                    <a:pt x="3116681" y="555891"/>
                  </a:lnTo>
                  <a:lnTo>
                    <a:pt x="3117469" y="5539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770123" y="2293743"/>
            <a:ext cx="2889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95" dirty="0">
                <a:latin typeface="Arial"/>
                <a:cs typeface="Arial"/>
              </a:rPr>
              <a:t>V</a:t>
            </a:r>
            <a:r>
              <a:rPr sz="1950" spc="-292" baseline="-21367" dirty="0">
                <a:latin typeface="Arial"/>
                <a:cs typeface="Arial"/>
              </a:rPr>
              <a:t>g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1248" y="3045968"/>
            <a:ext cx="1701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0" dirty="0"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80183" y="3193793"/>
            <a:ext cx="11430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-25" dirty="0"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0123" y="2942082"/>
            <a:ext cx="3098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220" dirty="0">
                <a:latin typeface="Arial"/>
                <a:cs typeface="Arial"/>
              </a:rPr>
              <a:t>V</a:t>
            </a:r>
            <a:r>
              <a:rPr sz="1950" spc="-330" baseline="-21367" dirty="0">
                <a:latin typeface="Arial"/>
                <a:cs typeface="Arial"/>
              </a:rPr>
              <a:t>C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02462" y="2658986"/>
            <a:ext cx="842010" cy="698500"/>
          </a:xfrm>
          <a:custGeom>
            <a:avLst/>
            <a:gdLst/>
            <a:ahLst/>
            <a:cxnLst/>
            <a:rect l="l" t="t" r="r" b="b"/>
            <a:pathLst>
              <a:path w="842009" h="698500">
                <a:moveTo>
                  <a:pt x="99822" y="612533"/>
                </a:moveTo>
                <a:lnTo>
                  <a:pt x="98907" y="609600"/>
                </a:lnTo>
                <a:lnTo>
                  <a:pt x="96774" y="608228"/>
                </a:lnTo>
                <a:lnTo>
                  <a:pt x="94488" y="606945"/>
                </a:lnTo>
                <a:lnTo>
                  <a:pt x="91554" y="607707"/>
                </a:lnTo>
                <a:lnTo>
                  <a:pt x="90157" y="609993"/>
                </a:lnTo>
                <a:lnTo>
                  <a:pt x="54597" y="670966"/>
                </a:lnTo>
                <a:lnTo>
                  <a:pt x="54584" y="49923"/>
                </a:lnTo>
                <a:lnTo>
                  <a:pt x="45059" y="49923"/>
                </a:lnTo>
                <a:lnTo>
                  <a:pt x="45059" y="670966"/>
                </a:lnTo>
                <a:lnTo>
                  <a:pt x="9512" y="609993"/>
                </a:lnTo>
                <a:lnTo>
                  <a:pt x="8229" y="607707"/>
                </a:lnTo>
                <a:lnTo>
                  <a:pt x="5334" y="606945"/>
                </a:lnTo>
                <a:lnTo>
                  <a:pt x="3048" y="608228"/>
                </a:lnTo>
                <a:lnTo>
                  <a:pt x="762" y="609600"/>
                </a:lnTo>
                <a:lnTo>
                  <a:pt x="0" y="612533"/>
                </a:lnTo>
                <a:lnTo>
                  <a:pt x="1244" y="614819"/>
                </a:lnTo>
                <a:lnTo>
                  <a:pt x="49898" y="697992"/>
                </a:lnTo>
                <a:lnTo>
                  <a:pt x="55372" y="688606"/>
                </a:lnTo>
                <a:lnTo>
                  <a:pt x="98412" y="614819"/>
                </a:lnTo>
                <a:lnTo>
                  <a:pt x="99822" y="612533"/>
                </a:lnTo>
                <a:close/>
              </a:path>
              <a:path w="842009" h="698500">
                <a:moveTo>
                  <a:pt x="842010" y="49923"/>
                </a:moveTo>
                <a:lnTo>
                  <a:pt x="833945" y="45237"/>
                </a:lnTo>
                <a:lnTo>
                  <a:pt x="758672" y="1409"/>
                </a:lnTo>
                <a:lnTo>
                  <a:pt x="756386" y="0"/>
                </a:lnTo>
                <a:lnTo>
                  <a:pt x="753465" y="762"/>
                </a:lnTo>
                <a:lnTo>
                  <a:pt x="752208" y="3048"/>
                </a:lnTo>
                <a:lnTo>
                  <a:pt x="750938" y="5334"/>
                </a:lnTo>
                <a:lnTo>
                  <a:pt x="751700" y="8267"/>
                </a:lnTo>
                <a:lnTo>
                  <a:pt x="815060" y="45237"/>
                </a:lnTo>
                <a:lnTo>
                  <a:pt x="85826" y="45237"/>
                </a:lnTo>
                <a:lnTo>
                  <a:pt x="85826" y="50050"/>
                </a:lnTo>
                <a:lnTo>
                  <a:pt x="83172" y="53860"/>
                </a:lnTo>
                <a:lnTo>
                  <a:pt x="673074" y="470319"/>
                </a:lnTo>
                <a:lnTo>
                  <a:pt x="602742" y="464210"/>
                </a:lnTo>
                <a:lnTo>
                  <a:pt x="600176" y="463943"/>
                </a:lnTo>
                <a:lnTo>
                  <a:pt x="597776" y="465861"/>
                </a:lnTo>
                <a:lnTo>
                  <a:pt x="597649" y="468515"/>
                </a:lnTo>
                <a:lnTo>
                  <a:pt x="597408" y="471195"/>
                </a:lnTo>
                <a:lnTo>
                  <a:pt x="599300" y="473481"/>
                </a:lnTo>
                <a:lnTo>
                  <a:pt x="601980" y="473595"/>
                </a:lnTo>
                <a:lnTo>
                  <a:pt x="697992" y="481977"/>
                </a:lnTo>
                <a:lnTo>
                  <a:pt x="697293" y="480453"/>
                </a:lnTo>
                <a:lnTo>
                  <a:pt x="657974" y="394347"/>
                </a:lnTo>
                <a:lnTo>
                  <a:pt x="656844" y="391947"/>
                </a:lnTo>
                <a:lnTo>
                  <a:pt x="654037" y="390906"/>
                </a:lnTo>
                <a:lnTo>
                  <a:pt x="651624" y="391947"/>
                </a:lnTo>
                <a:lnTo>
                  <a:pt x="649224" y="393077"/>
                </a:lnTo>
                <a:lnTo>
                  <a:pt x="648182" y="395871"/>
                </a:lnTo>
                <a:lnTo>
                  <a:pt x="649224" y="398284"/>
                </a:lnTo>
                <a:lnTo>
                  <a:pt x="678599" y="462534"/>
                </a:lnTo>
                <a:lnTo>
                  <a:pt x="101041" y="54762"/>
                </a:lnTo>
                <a:lnTo>
                  <a:pt x="814819" y="54762"/>
                </a:lnTo>
                <a:lnTo>
                  <a:pt x="751700" y="91592"/>
                </a:lnTo>
                <a:lnTo>
                  <a:pt x="750938" y="94488"/>
                </a:lnTo>
                <a:lnTo>
                  <a:pt x="752208" y="96774"/>
                </a:lnTo>
                <a:lnTo>
                  <a:pt x="753465" y="99060"/>
                </a:lnTo>
                <a:lnTo>
                  <a:pt x="756386" y="99822"/>
                </a:lnTo>
                <a:lnTo>
                  <a:pt x="758672" y="98450"/>
                </a:lnTo>
                <a:lnTo>
                  <a:pt x="833704" y="54762"/>
                </a:lnTo>
                <a:lnTo>
                  <a:pt x="842010" y="499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67148" y="2290695"/>
            <a:ext cx="460375" cy="1040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165" dirty="0">
                <a:latin typeface="Arial"/>
                <a:cs typeface="Arial"/>
              </a:rPr>
              <a:t>λ</a:t>
            </a:r>
            <a:r>
              <a:rPr sz="2400" spc="-247" baseline="-20833" dirty="0">
                <a:latin typeface="Arial"/>
                <a:cs typeface="Arial"/>
              </a:rPr>
              <a:t>P</a:t>
            </a:r>
            <a:endParaRPr sz="2400" baseline="-20833">
              <a:latin typeface="Arial"/>
              <a:cs typeface="Arial"/>
            </a:endParaRPr>
          </a:p>
          <a:p>
            <a:pPr marL="280670">
              <a:lnSpc>
                <a:spcPct val="100000"/>
              </a:lnSpc>
              <a:spcBef>
                <a:spcPts val="2225"/>
              </a:spcBef>
            </a:pPr>
            <a:r>
              <a:rPr sz="2400" spc="-90" dirty="0">
                <a:latin typeface="Arial"/>
                <a:cs typeface="Arial"/>
              </a:rPr>
              <a:t>λ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15286" y="3269365"/>
            <a:ext cx="167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0" dirty="0">
                <a:latin typeface="Arial"/>
                <a:cs typeface="Arial"/>
              </a:rPr>
              <a:t>λ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57017" y="3446149"/>
            <a:ext cx="132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5" dirty="0"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5940" y="3654295"/>
            <a:ext cx="8074025" cy="278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36345" algn="ctr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Arial"/>
                <a:cs typeface="Arial"/>
              </a:rPr>
              <a:t>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Arial"/>
              <a:cs typeface="Arial"/>
            </a:endParaRPr>
          </a:p>
          <a:p>
            <a:pPr marL="469900" marR="508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b="1" u="heavy" spc="-40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PARALLEL </a:t>
            </a:r>
            <a:r>
              <a:rPr sz="2400" b="1" u="heavy" spc="-22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AND </a:t>
            </a:r>
            <a:r>
              <a:rPr sz="2400" b="1" u="heavy" spc="-235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NORMAL </a:t>
            </a:r>
            <a:r>
              <a:rPr sz="2400" b="1" u="heavy" spc="-31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WAVE </a:t>
            </a:r>
            <a:r>
              <a:rPr sz="2400" b="1" u="heavy" spc="-290" dirty="0">
                <a:solidFill>
                  <a:srgbClr val="548DD5"/>
                </a:solidFill>
                <a:uFill>
                  <a:solidFill>
                    <a:srgbClr val="548DD5"/>
                  </a:solidFill>
                </a:uFill>
                <a:latin typeface="Arial"/>
                <a:cs typeface="Arial"/>
              </a:rPr>
              <a:t>LENGTH:</a:t>
            </a:r>
            <a:r>
              <a:rPr sz="2400" b="1" spc="-290" dirty="0">
                <a:solidFill>
                  <a:srgbClr val="548DD5"/>
                </a:solidFill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Distance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120" dirty="0">
                <a:latin typeface="Arial"/>
                <a:cs typeface="Arial"/>
              </a:rPr>
              <a:t>2  </a:t>
            </a:r>
            <a:r>
              <a:rPr sz="2400" spc="-170" dirty="0">
                <a:latin typeface="Arial"/>
                <a:cs typeface="Arial"/>
              </a:rPr>
              <a:t>successive </a:t>
            </a:r>
            <a:r>
              <a:rPr sz="2400" spc="-60" dirty="0">
                <a:latin typeface="Arial"/>
                <a:cs typeface="Arial"/>
              </a:rPr>
              <a:t>identical </a:t>
            </a:r>
            <a:r>
              <a:rPr sz="2400" spc="-65" dirty="0">
                <a:latin typeface="Arial"/>
                <a:cs typeface="Arial"/>
              </a:rPr>
              <a:t>points </a:t>
            </a:r>
            <a:r>
              <a:rPr sz="2400" spc="-70" dirty="0">
                <a:latin typeface="Arial"/>
                <a:cs typeface="Arial"/>
              </a:rPr>
              <a:t>i.e., </a:t>
            </a:r>
            <a:r>
              <a:rPr sz="2400" spc="-170" dirty="0">
                <a:latin typeface="Arial"/>
                <a:cs typeface="Arial"/>
              </a:rPr>
              <a:t>successive </a:t>
            </a:r>
            <a:r>
              <a:rPr sz="2400" spc="-125" dirty="0">
                <a:latin typeface="Arial"/>
                <a:cs typeface="Arial"/>
              </a:rPr>
              <a:t>crests </a:t>
            </a:r>
            <a:r>
              <a:rPr sz="2400" spc="-20" dirty="0">
                <a:latin typeface="Arial"/>
                <a:cs typeface="Arial"/>
              </a:rPr>
              <a:t>or </a:t>
            </a:r>
            <a:r>
              <a:rPr sz="2400" spc="-170" dirty="0">
                <a:latin typeface="Arial"/>
                <a:cs typeface="Arial"/>
              </a:rPr>
              <a:t>successive  </a:t>
            </a:r>
            <a:r>
              <a:rPr sz="2400" spc="-80" dirty="0">
                <a:latin typeface="Arial"/>
                <a:cs typeface="Arial"/>
              </a:rPr>
              <a:t>troughs. In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60" dirty="0">
                <a:latin typeface="Arial"/>
                <a:cs typeface="Arial"/>
              </a:rPr>
              <a:t>figure, </a:t>
            </a:r>
            <a:r>
              <a:rPr sz="2400" spc="75" dirty="0">
                <a:latin typeface="Arial"/>
                <a:cs typeface="Arial"/>
              </a:rPr>
              <a:t>it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60" dirty="0">
                <a:latin typeface="Arial"/>
                <a:cs typeface="Arial"/>
              </a:rPr>
              <a:t>seen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5" dirty="0">
                <a:latin typeface="Arial"/>
                <a:cs typeface="Arial"/>
              </a:rPr>
              <a:t>wavelength </a:t>
            </a:r>
            <a:r>
              <a:rPr sz="2400" spc="-30" dirty="0">
                <a:latin typeface="Arial"/>
                <a:cs typeface="Arial"/>
              </a:rPr>
              <a:t>in  </a:t>
            </a:r>
            <a:r>
              <a:rPr sz="2400" spc="-45" dirty="0">
                <a:latin typeface="Arial"/>
                <a:cs typeface="Arial"/>
              </a:rPr>
              <a:t>direction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0" dirty="0">
                <a:latin typeface="Arial"/>
                <a:cs typeface="Arial"/>
              </a:rPr>
              <a:t>propagation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90" dirty="0">
                <a:latin typeface="Arial"/>
                <a:cs typeface="Arial"/>
              </a:rPr>
              <a:t>λ </a:t>
            </a:r>
            <a:r>
              <a:rPr sz="2400" spc="-100" dirty="0">
                <a:latin typeface="Arial"/>
                <a:cs typeface="Arial"/>
              </a:rPr>
              <a:t>being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05" dirty="0">
                <a:latin typeface="Arial"/>
                <a:cs typeface="Arial"/>
              </a:rPr>
              <a:t>distance 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170" dirty="0">
                <a:latin typeface="Arial"/>
                <a:cs typeface="Arial"/>
              </a:rPr>
              <a:t>successive </a:t>
            </a:r>
            <a:r>
              <a:rPr sz="2400" spc="-125" dirty="0">
                <a:latin typeface="Arial"/>
                <a:cs typeface="Arial"/>
              </a:rPr>
              <a:t>crests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50" dirty="0">
                <a:latin typeface="Arial"/>
                <a:cs typeface="Arial"/>
              </a:rPr>
              <a:t>this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direction.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92596" y="3906456"/>
            <a:ext cx="361315" cy="64135"/>
          </a:xfrm>
          <a:custGeom>
            <a:avLst/>
            <a:gdLst/>
            <a:ahLst/>
            <a:cxnLst/>
            <a:rect l="l" t="t" r="r" b="b"/>
            <a:pathLst>
              <a:path w="361314" h="64135">
                <a:moveTo>
                  <a:pt x="0" y="63813"/>
                </a:moveTo>
                <a:lnTo>
                  <a:pt x="66933" y="40783"/>
                </a:lnTo>
                <a:lnTo>
                  <a:pt x="130542" y="22742"/>
                </a:lnTo>
                <a:lnTo>
                  <a:pt x="189376" y="9834"/>
                </a:lnTo>
                <a:lnTo>
                  <a:pt x="241980" y="2205"/>
                </a:lnTo>
                <a:lnTo>
                  <a:pt x="286904" y="0"/>
                </a:lnTo>
                <a:lnTo>
                  <a:pt x="322694" y="3361"/>
                </a:lnTo>
                <a:lnTo>
                  <a:pt x="347899" y="12436"/>
                </a:lnTo>
                <a:lnTo>
                  <a:pt x="361066" y="27368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626871" y="2943602"/>
            <a:ext cx="9220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latin typeface="Arial"/>
                <a:cs typeface="Arial"/>
              </a:rPr>
              <a:t>INC</a:t>
            </a:r>
            <a:r>
              <a:rPr sz="1800" spc="-75" dirty="0">
                <a:latin typeface="Arial"/>
                <a:cs typeface="Arial"/>
              </a:rPr>
              <a:t>I</a:t>
            </a:r>
            <a:r>
              <a:rPr sz="1800" spc="-275" dirty="0">
                <a:latin typeface="Arial"/>
                <a:cs typeface="Arial"/>
              </a:rPr>
              <a:t>D</a:t>
            </a:r>
            <a:r>
              <a:rPr sz="1800" spc="-260" dirty="0">
                <a:latin typeface="Arial"/>
                <a:cs typeface="Arial"/>
              </a:rPr>
              <a:t>E</a:t>
            </a:r>
            <a:r>
              <a:rPr sz="1800" spc="-150" dirty="0">
                <a:latin typeface="Arial"/>
                <a:cs typeface="Arial"/>
              </a:rPr>
              <a:t>NT 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35" dirty="0">
                <a:latin typeface="Arial"/>
                <a:cs typeface="Arial"/>
              </a:rPr>
              <a:t>WAVE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13400" y="6629201"/>
            <a:ext cx="225425" cy="18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9918" y="2871332"/>
            <a:ext cx="10566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95" dirty="0">
                <a:latin typeface="Arial"/>
                <a:cs typeface="Arial"/>
              </a:rPr>
              <a:t>REFLECTED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235" dirty="0">
                <a:latin typeface="Arial"/>
                <a:cs typeface="Arial"/>
              </a:rPr>
              <a:t>WAVE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28065" y="2288282"/>
            <a:ext cx="11430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-25" dirty="0">
                <a:latin typeface="Arial"/>
                <a:cs typeface="Arial"/>
              </a:rPr>
              <a:t>p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140" y="210433"/>
            <a:ext cx="8296275" cy="2126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95"/>
              </a:spcBef>
            </a:pPr>
            <a:r>
              <a:rPr sz="2200" b="1" spc="-375" dirty="0">
                <a:solidFill>
                  <a:srgbClr val="FF0000"/>
                </a:solidFill>
                <a:latin typeface="Arial"/>
                <a:cs typeface="Arial"/>
              </a:rPr>
              <a:t>PARALLEL </a:t>
            </a:r>
            <a:r>
              <a:rPr sz="2200" b="1" spc="-204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2200" b="1" spc="-220" dirty="0">
                <a:solidFill>
                  <a:srgbClr val="FF0000"/>
                </a:solidFill>
                <a:latin typeface="Arial"/>
                <a:cs typeface="Arial"/>
              </a:rPr>
              <a:t>NORMAL </a:t>
            </a:r>
            <a:r>
              <a:rPr sz="2200" b="1" spc="-290" dirty="0">
                <a:solidFill>
                  <a:srgbClr val="FF0000"/>
                </a:solidFill>
                <a:latin typeface="Arial"/>
                <a:cs typeface="Arial"/>
              </a:rPr>
              <a:t>WAVELENGTH</a:t>
            </a:r>
            <a:r>
              <a:rPr sz="2200" b="1" spc="-1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25" dirty="0">
                <a:solidFill>
                  <a:srgbClr val="FF0000"/>
                </a:solidFill>
                <a:latin typeface="Arial"/>
                <a:cs typeface="Arial"/>
              </a:rPr>
              <a:t>cont….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52070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20700" algn="l"/>
                <a:tab pos="521334" algn="l"/>
              </a:tabLst>
            </a:pPr>
            <a:r>
              <a:rPr sz="2400" spc="-290" dirty="0">
                <a:latin typeface="Arial"/>
                <a:cs typeface="Arial"/>
              </a:rPr>
              <a:t>So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05" dirty="0">
                <a:latin typeface="Arial"/>
                <a:cs typeface="Arial"/>
              </a:rPr>
              <a:t>distance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110" dirty="0">
                <a:latin typeface="Arial"/>
                <a:cs typeface="Arial"/>
              </a:rPr>
              <a:t>consecutive </a:t>
            </a:r>
            <a:r>
              <a:rPr sz="2400" spc="-125" dirty="0">
                <a:latin typeface="Arial"/>
                <a:cs typeface="Arial"/>
              </a:rPr>
              <a:t>crests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endParaRPr sz="2400">
              <a:latin typeface="Arial"/>
              <a:cs typeface="Arial"/>
            </a:endParaRPr>
          </a:p>
          <a:p>
            <a:pPr marL="520700" marR="68580">
              <a:lnSpc>
                <a:spcPct val="100000"/>
              </a:lnSpc>
            </a:pP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45" dirty="0">
                <a:latin typeface="Arial"/>
                <a:cs typeface="Arial"/>
              </a:rPr>
              <a:t>direction </a:t>
            </a:r>
            <a:r>
              <a:rPr sz="2400" spc="-70" dirty="0">
                <a:latin typeface="Arial"/>
                <a:cs typeface="Arial"/>
              </a:rPr>
              <a:t>parallel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85" dirty="0">
                <a:latin typeface="Arial"/>
                <a:cs typeface="Arial"/>
              </a:rPr>
              <a:t>conducting </a:t>
            </a:r>
            <a:r>
              <a:rPr sz="2400" spc="-95" dirty="0">
                <a:latin typeface="Arial"/>
                <a:cs typeface="Arial"/>
              </a:rPr>
              <a:t>plane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70" dirty="0">
                <a:latin typeface="Arial"/>
                <a:cs typeface="Arial"/>
              </a:rPr>
              <a:t>λ</a:t>
            </a:r>
            <a:r>
              <a:rPr sz="2400" spc="-104" baseline="-20833" dirty="0">
                <a:latin typeface="Arial"/>
                <a:cs typeface="Arial"/>
              </a:rPr>
              <a:t>p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wavelength  </a:t>
            </a:r>
            <a:r>
              <a:rPr sz="2400" spc="-75" dirty="0">
                <a:latin typeface="Arial"/>
                <a:cs typeface="Arial"/>
              </a:rPr>
              <a:t>perpendicular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120" dirty="0">
                <a:latin typeface="Arial"/>
                <a:cs typeface="Arial"/>
              </a:rPr>
              <a:t>surface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35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λ</a:t>
            </a:r>
            <a:r>
              <a:rPr sz="2400" spc="-104" baseline="-20833" dirty="0">
                <a:latin typeface="Arial"/>
                <a:cs typeface="Arial"/>
              </a:rPr>
              <a:t>n</a:t>
            </a:r>
            <a:r>
              <a:rPr sz="2400" spc="-7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937894">
              <a:lnSpc>
                <a:spcPct val="100000"/>
              </a:lnSpc>
              <a:spcBef>
                <a:spcPts val="459"/>
              </a:spcBef>
              <a:tabLst>
                <a:tab pos="1782445" algn="l"/>
                <a:tab pos="2378075" algn="l"/>
                <a:tab pos="3510279" algn="l"/>
              </a:tabLst>
            </a:pPr>
            <a:r>
              <a:rPr sz="3000" spc="-112" baseline="-29166" dirty="0">
                <a:latin typeface="Arial"/>
                <a:cs typeface="Arial"/>
              </a:rPr>
              <a:t>λ </a:t>
            </a:r>
            <a:r>
              <a:rPr sz="3000" spc="-67" baseline="-29166" dirty="0">
                <a:latin typeface="Arial"/>
                <a:cs typeface="Arial"/>
              </a:rPr>
              <a:t> </a:t>
            </a:r>
            <a:r>
              <a:rPr sz="3000" spc="-254" baseline="-29166" dirty="0">
                <a:latin typeface="Arial"/>
                <a:cs typeface="Arial"/>
              </a:rPr>
              <a:t>= </a:t>
            </a:r>
            <a:r>
              <a:rPr sz="2000" u="sng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2000" u="sng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	</a:t>
            </a:r>
            <a:r>
              <a:rPr sz="2000" spc="-75" dirty="0">
                <a:latin typeface="Arial"/>
                <a:cs typeface="Arial"/>
              </a:rPr>
              <a:t>	</a:t>
            </a:r>
            <a:r>
              <a:rPr sz="3000" spc="-82" baseline="-22222" dirty="0">
                <a:latin typeface="Arial"/>
                <a:cs typeface="Arial"/>
              </a:rPr>
              <a:t>λ</a:t>
            </a:r>
            <a:r>
              <a:rPr sz="1950" spc="-82" baseline="-55555" dirty="0">
                <a:latin typeface="Arial"/>
                <a:cs typeface="Arial"/>
              </a:rPr>
              <a:t>n </a:t>
            </a:r>
            <a:r>
              <a:rPr sz="3000" spc="-254" baseline="-22222" dirty="0">
                <a:latin typeface="Arial"/>
                <a:cs typeface="Arial"/>
              </a:rPr>
              <a:t>= </a:t>
            </a:r>
            <a:r>
              <a:rPr sz="2000" u="sng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1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	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2644" y="2290695"/>
            <a:ext cx="2070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8440" algn="l"/>
              </a:tabLst>
            </a:pPr>
            <a:r>
              <a:rPr sz="2400" spc="-175" dirty="0">
                <a:latin typeface="Arial"/>
                <a:cs typeface="Arial"/>
              </a:rPr>
              <a:t>s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80" dirty="0">
                <a:latin typeface="Arial"/>
                <a:cs typeface="Arial"/>
              </a:rPr>
              <a:t>n</a:t>
            </a:r>
            <a:r>
              <a:rPr sz="2400" spc="-60" dirty="0">
                <a:latin typeface="Arial"/>
                <a:cs typeface="Arial"/>
              </a:rPr>
              <a:t>θ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10" dirty="0">
                <a:latin typeface="Arial"/>
                <a:cs typeface="Arial"/>
              </a:rPr>
              <a:t>c</a:t>
            </a:r>
            <a:r>
              <a:rPr sz="2400" spc="-175" dirty="0">
                <a:latin typeface="Arial"/>
                <a:cs typeface="Arial"/>
              </a:rPr>
              <a:t>os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82087" y="2221734"/>
            <a:ext cx="8039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220" dirty="0">
                <a:latin typeface="Arial"/>
                <a:cs typeface="Arial"/>
              </a:rPr>
              <a:t>V</a:t>
            </a:r>
            <a:r>
              <a:rPr sz="1950" spc="-330" baseline="-21367" dirty="0">
                <a:latin typeface="Arial"/>
                <a:cs typeface="Arial"/>
              </a:rPr>
              <a:t>C </a:t>
            </a:r>
            <a:r>
              <a:rPr sz="2000" spc="-170" dirty="0">
                <a:latin typeface="Arial"/>
                <a:cs typeface="Arial"/>
              </a:rPr>
              <a:t>= </a:t>
            </a:r>
            <a:r>
              <a:rPr sz="2000" spc="55" dirty="0">
                <a:latin typeface="Arial"/>
                <a:cs typeface="Arial"/>
              </a:rPr>
              <a:t>f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λ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5313" y="2722880"/>
            <a:ext cx="1476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254" dirty="0">
                <a:latin typeface="Arial"/>
                <a:cs typeface="Arial"/>
              </a:rPr>
              <a:t>V</a:t>
            </a:r>
            <a:r>
              <a:rPr sz="2400" spc="-382" baseline="-20833" dirty="0">
                <a:latin typeface="Arial"/>
                <a:cs typeface="Arial"/>
              </a:rPr>
              <a:t>g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290" dirty="0">
                <a:latin typeface="Arial"/>
                <a:cs typeface="Arial"/>
              </a:rPr>
              <a:t>V</a:t>
            </a:r>
            <a:r>
              <a:rPr sz="2400" spc="-434" baseline="-20833" dirty="0">
                <a:latin typeface="Arial"/>
                <a:cs typeface="Arial"/>
              </a:rPr>
              <a:t>C</a:t>
            </a:r>
            <a:r>
              <a:rPr sz="2400" spc="-337" baseline="-20833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sinθ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90979" y="3370907"/>
            <a:ext cx="537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>
                <a:latin typeface="Arial"/>
                <a:cs typeface="Arial"/>
              </a:rPr>
              <a:t>s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85" dirty="0">
                <a:latin typeface="Arial"/>
                <a:cs typeface="Arial"/>
              </a:rPr>
              <a:t>n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5309" y="3154760"/>
            <a:ext cx="19570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51890" algn="l"/>
                <a:tab pos="1765935" algn="l"/>
              </a:tabLst>
            </a:pPr>
            <a:r>
              <a:rPr sz="2400" spc="-190" dirty="0">
                <a:latin typeface="Arial"/>
                <a:cs typeface="Arial"/>
              </a:rPr>
              <a:t>V</a:t>
            </a:r>
            <a:r>
              <a:rPr sz="2400" spc="-284" baseline="-20833" dirty="0">
                <a:latin typeface="Arial"/>
                <a:cs typeface="Arial"/>
              </a:rPr>
              <a:t>p</a:t>
            </a:r>
            <a:r>
              <a:rPr sz="2400" spc="-190" dirty="0">
                <a:latin typeface="Arial"/>
                <a:cs typeface="Arial"/>
              </a:rPr>
              <a:t>=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fλ</a:t>
            </a:r>
            <a:r>
              <a:rPr sz="2400" spc="-112" baseline="-20833" dirty="0">
                <a:latin typeface="Arial"/>
                <a:cs typeface="Arial"/>
              </a:rPr>
              <a:t>p</a:t>
            </a:r>
            <a:r>
              <a:rPr sz="2400" spc="-75" dirty="0">
                <a:latin typeface="Arial"/>
                <a:cs typeface="Arial"/>
              </a:rPr>
              <a:t>=</a:t>
            </a:r>
            <a:r>
              <a:rPr sz="2400" spc="-75" dirty="0">
                <a:latin typeface="Times New Roman"/>
                <a:cs typeface="Times New Roman"/>
              </a:rPr>
              <a:t>	</a:t>
            </a:r>
            <a:r>
              <a:rPr sz="3600" u="sng" spc="-112" baseline="1851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u="sng" spc="97" baseline="1851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</a:t>
            </a:r>
            <a:r>
              <a:rPr sz="3600" u="sng" spc="-195" baseline="1851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600" u="sng" spc="-135" baseline="1851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</a:t>
            </a:r>
            <a:r>
              <a:rPr sz="3600" spc="-135" baseline="18518" dirty="0">
                <a:latin typeface="Arial"/>
                <a:cs typeface="Arial"/>
              </a:rPr>
              <a:t>	</a:t>
            </a:r>
            <a:r>
              <a:rPr sz="3600" spc="-315" baseline="-5787" dirty="0">
                <a:latin typeface="Arial"/>
                <a:cs typeface="Arial"/>
              </a:rPr>
              <a:t>=</a:t>
            </a:r>
            <a:endParaRPr sz="3600" baseline="-578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17133" y="3010916"/>
            <a:ext cx="198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Arial"/>
                <a:cs typeface="Arial"/>
              </a:rPr>
              <a:t>V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7224" y="3187700"/>
            <a:ext cx="537210" cy="617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">
              <a:lnSpc>
                <a:spcPts val="1850"/>
              </a:lnSpc>
              <a:spcBef>
                <a:spcPts val="95"/>
              </a:spcBef>
              <a:tabLst>
                <a:tab pos="271145" algn="l"/>
              </a:tabLst>
            </a:pPr>
            <a:r>
              <a:rPr sz="1600" u="sng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00" u="sng" spc="-3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</a:t>
            </a:r>
            <a:r>
              <a:rPr sz="1600" u="sng" spc="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810"/>
              </a:lnSpc>
            </a:pPr>
            <a:r>
              <a:rPr sz="2400" spc="-175" dirty="0">
                <a:latin typeface="Arial"/>
                <a:cs typeface="Arial"/>
              </a:rPr>
              <a:t>s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85" dirty="0">
                <a:latin typeface="Arial"/>
                <a:cs typeface="Arial"/>
              </a:rPr>
              <a:t>n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545" y="3776858"/>
            <a:ext cx="8023859" cy="273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497205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81635" algn="l"/>
              </a:tabLst>
            </a:pPr>
            <a:r>
              <a:rPr sz="2400" spc="-185" dirty="0">
                <a:latin typeface="Arial"/>
                <a:cs typeface="Arial"/>
              </a:rPr>
              <a:t>V</a:t>
            </a:r>
            <a:r>
              <a:rPr sz="2400" spc="-277" baseline="-20833" dirty="0">
                <a:latin typeface="Arial"/>
                <a:cs typeface="Arial"/>
              </a:rPr>
              <a:t>p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5" dirty="0">
                <a:latin typeface="Arial"/>
                <a:cs typeface="Arial"/>
              </a:rPr>
              <a:t>phase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15" dirty="0">
                <a:latin typeface="Arial"/>
                <a:cs typeface="Arial"/>
              </a:rPr>
              <a:t>with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170" dirty="0">
                <a:latin typeface="Arial"/>
                <a:cs typeface="Arial"/>
              </a:rPr>
              <a:t>changes</a:t>
            </a:r>
            <a:r>
              <a:rPr sz="2400" spc="-33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its  </a:t>
            </a:r>
            <a:r>
              <a:rPr sz="2400" spc="-140" dirty="0">
                <a:latin typeface="Arial"/>
                <a:cs typeface="Arial"/>
              </a:rPr>
              <a:t>phase. </a:t>
            </a:r>
            <a:r>
              <a:rPr sz="2400" spc="-250" dirty="0">
                <a:latin typeface="Arial"/>
                <a:cs typeface="Arial"/>
              </a:rPr>
              <a:t>V</a:t>
            </a:r>
            <a:r>
              <a:rPr sz="2400" spc="-375" baseline="-20833" dirty="0">
                <a:latin typeface="Arial"/>
                <a:cs typeface="Arial"/>
              </a:rPr>
              <a:t>g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90" dirty="0">
                <a:latin typeface="Arial"/>
                <a:cs typeface="Arial"/>
              </a:rPr>
              <a:t>group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70" dirty="0">
                <a:latin typeface="Arial"/>
                <a:cs typeface="Arial"/>
              </a:rPr>
              <a:t>parallel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wall.</a:t>
            </a:r>
            <a:endParaRPr sz="2400">
              <a:latin typeface="Arial"/>
              <a:cs typeface="Arial"/>
            </a:endParaRPr>
          </a:p>
          <a:p>
            <a:pPr marL="1632585">
              <a:lnSpc>
                <a:spcPct val="100000"/>
              </a:lnSpc>
              <a:spcBef>
                <a:spcPts val="705"/>
              </a:spcBef>
            </a:pPr>
            <a:r>
              <a:rPr sz="2200" b="1" spc="-375" dirty="0">
                <a:solidFill>
                  <a:srgbClr val="FF0000"/>
                </a:solidFill>
                <a:latin typeface="Arial"/>
                <a:cs typeface="Arial"/>
              </a:rPr>
              <a:t>PARALLEL </a:t>
            </a:r>
            <a:r>
              <a:rPr sz="2200" b="1" spc="-305" dirty="0">
                <a:solidFill>
                  <a:srgbClr val="FF0000"/>
                </a:solidFill>
                <a:latin typeface="Arial"/>
                <a:cs typeface="Arial"/>
              </a:rPr>
              <a:t>PLANE</a:t>
            </a:r>
            <a:r>
              <a:rPr sz="22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54" dirty="0">
                <a:solidFill>
                  <a:srgbClr val="FF0000"/>
                </a:solidFill>
                <a:latin typeface="Arial"/>
                <a:cs typeface="Arial"/>
              </a:rPr>
              <a:t>WAVEGUIDE</a:t>
            </a:r>
            <a:endParaRPr sz="2200">
              <a:latin typeface="Arial"/>
              <a:cs typeface="Arial"/>
            </a:endParaRPr>
          </a:p>
          <a:p>
            <a:pPr marL="381000" marR="30480" indent="-343535">
              <a:lnSpc>
                <a:spcPct val="100000"/>
              </a:lnSpc>
              <a:spcBef>
                <a:spcPts val="690"/>
              </a:spcBef>
              <a:buFont typeface="Wingdings"/>
              <a:buChar char=""/>
              <a:tabLst>
                <a:tab pos="381635" algn="l"/>
              </a:tabLst>
            </a:pPr>
            <a:r>
              <a:rPr sz="2400" spc="-70" dirty="0">
                <a:latin typeface="Arial"/>
                <a:cs typeface="Arial"/>
              </a:rPr>
              <a:t>In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order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propagate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waveguide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there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should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  </a:t>
            </a:r>
            <a:r>
              <a:rPr sz="2400" spc="-75" dirty="0">
                <a:latin typeface="Arial"/>
                <a:cs typeface="Arial"/>
              </a:rPr>
              <a:t>no </a:t>
            </a:r>
            <a:r>
              <a:rPr sz="2400" spc="-95" dirty="0">
                <a:latin typeface="Arial"/>
                <a:cs typeface="Arial"/>
              </a:rPr>
              <a:t>voltage </a:t>
            </a:r>
            <a:r>
              <a:rPr sz="2400" spc="-35" dirty="0">
                <a:latin typeface="Arial"/>
                <a:cs typeface="Arial"/>
              </a:rPr>
              <a:t>at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5" dirty="0">
                <a:latin typeface="Arial"/>
                <a:cs typeface="Arial"/>
              </a:rPr>
              <a:t>walls </a:t>
            </a:r>
            <a:r>
              <a:rPr sz="2400" spc="-160" dirty="0">
                <a:latin typeface="Arial"/>
                <a:cs typeface="Arial"/>
              </a:rPr>
              <a:t>because </a:t>
            </a:r>
            <a:r>
              <a:rPr sz="2400" spc="-95" dirty="0">
                <a:latin typeface="Arial"/>
                <a:cs typeface="Arial"/>
              </a:rPr>
              <a:t>walls </a:t>
            </a:r>
            <a:r>
              <a:rPr sz="2400" spc="-110" dirty="0">
                <a:latin typeface="Arial"/>
                <a:cs typeface="Arial"/>
              </a:rPr>
              <a:t>are </a:t>
            </a:r>
            <a:r>
              <a:rPr sz="2400" spc="-70" dirty="0">
                <a:latin typeface="Arial"/>
                <a:cs typeface="Arial"/>
              </a:rPr>
              <a:t>purely </a:t>
            </a:r>
            <a:r>
              <a:rPr sz="2400" spc="-85" dirty="0">
                <a:latin typeface="Arial"/>
                <a:cs typeface="Arial"/>
              </a:rPr>
              <a:t>conductive </a:t>
            </a:r>
            <a:r>
              <a:rPr sz="2400" spc="40" dirty="0">
                <a:latin typeface="Arial"/>
                <a:cs typeface="Arial"/>
              </a:rPr>
              <a:t>if  </a:t>
            </a:r>
            <a:r>
              <a:rPr sz="2400" spc="-45" dirty="0">
                <a:latin typeface="Arial"/>
                <a:cs typeface="Arial"/>
              </a:rPr>
              <a:t>there </a:t>
            </a:r>
            <a:r>
              <a:rPr sz="2400" spc="-125" dirty="0">
                <a:latin typeface="Arial"/>
                <a:cs typeface="Arial"/>
              </a:rPr>
              <a:t>exists </a:t>
            </a:r>
            <a:r>
              <a:rPr sz="2400" spc="-145" dirty="0">
                <a:latin typeface="Arial"/>
                <a:cs typeface="Arial"/>
              </a:rPr>
              <a:t>some </a:t>
            </a:r>
            <a:r>
              <a:rPr sz="2400" spc="-95" dirty="0">
                <a:latin typeface="Arial"/>
                <a:cs typeface="Arial"/>
              </a:rPr>
              <a:t>voltage </a:t>
            </a:r>
            <a:r>
              <a:rPr sz="2400" spc="-40" dirty="0">
                <a:latin typeface="Arial"/>
                <a:cs typeface="Arial"/>
              </a:rPr>
              <a:t>at </a:t>
            </a:r>
            <a:r>
              <a:rPr sz="2400" spc="-95" dirty="0">
                <a:latin typeface="Arial"/>
                <a:cs typeface="Arial"/>
              </a:rPr>
              <a:t>walls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85" dirty="0">
                <a:latin typeface="Arial"/>
                <a:cs typeface="Arial"/>
              </a:rPr>
              <a:t>get </a:t>
            </a:r>
            <a:r>
              <a:rPr sz="2400" spc="-75" dirty="0">
                <a:latin typeface="Arial"/>
                <a:cs typeface="Arial"/>
              </a:rPr>
              <a:t>shorted </a:t>
            </a:r>
            <a:r>
              <a:rPr sz="2400" spc="-110" dirty="0">
                <a:latin typeface="Arial"/>
                <a:cs typeface="Arial"/>
              </a:rPr>
              <a:t>and  </a:t>
            </a:r>
            <a:r>
              <a:rPr sz="2400" spc="-45" dirty="0">
                <a:latin typeface="Arial"/>
                <a:cs typeface="Arial"/>
              </a:rPr>
              <a:t>there </a:t>
            </a:r>
            <a:r>
              <a:rPr sz="2400" spc="5" dirty="0">
                <a:latin typeface="Arial"/>
                <a:cs typeface="Arial"/>
              </a:rPr>
              <a:t>will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75" dirty="0">
                <a:latin typeface="Arial"/>
                <a:cs typeface="Arial"/>
              </a:rPr>
              <a:t>no </a:t>
            </a:r>
            <a:r>
              <a:rPr sz="2400" spc="-85" dirty="0">
                <a:latin typeface="Arial"/>
                <a:cs typeface="Arial"/>
              </a:rPr>
              <a:t>propagation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wave.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68892" y="2488173"/>
            <a:ext cx="963294" cy="702945"/>
          </a:xfrm>
          <a:custGeom>
            <a:avLst/>
            <a:gdLst/>
            <a:ahLst/>
            <a:cxnLst/>
            <a:rect l="l" t="t" r="r" b="b"/>
            <a:pathLst>
              <a:path w="963295" h="702944">
                <a:moveTo>
                  <a:pt x="38100" y="0"/>
                </a:moveTo>
                <a:lnTo>
                  <a:pt x="0" y="0"/>
                </a:lnTo>
                <a:lnTo>
                  <a:pt x="0" y="9525"/>
                </a:lnTo>
                <a:lnTo>
                  <a:pt x="38100" y="9525"/>
                </a:lnTo>
                <a:lnTo>
                  <a:pt x="38100" y="0"/>
                </a:lnTo>
                <a:close/>
              </a:path>
              <a:path w="963295" h="702944">
                <a:moveTo>
                  <a:pt x="104759" y="0"/>
                </a:moveTo>
                <a:lnTo>
                  <a:pt x="66659" y="0"/>
                </a:lnTo>
                <a:lnTo>
                  <a:pt x="66659" y="9525"/>
                </a:lnTo>
                <a:lnTo>
                  <a:pt x="104759" y="9525"/>
                </a:lnTo>
                <a:lnTo>
                  <a:pt x="104759" y="0"/>
                </a:lnTo>
                <a:close/>
              </a:path>
              <a:path w="963295" h="702944">
                <a:moveTo>
                  <a:pt x="171450" y="0"/>
                </a:moveTo>
                <a:lnTo>
                  <a:pt x="133350" y="0"/>
                </a:lnTo>
                <a:lnTo>
                  <a:pt x="133350" y="9525"/>
                </a:lnTo>
                <a:lnTo>
                  <a:pt x="171450" y="9525"/>
                </a:lnTo>
                <a:lnTo>
                  <a:pt x="171450" y="0"/>
                </a:lnTo>
                <a:close/>
              </a:path>
              <a:path w="963295" h="702944">
                <a:moveTo>
                  <a:pt x="238109" y="0"/>
                </a:moveTo>
                <a:lnTo>
                  <a:pt x="200009" y="0"/>
                </a:lnTo>
                <a:lnTo>
                  <a:pt x="200009" y="9525"/>
                </a:lnTo>
                <a:lnTo>
                  <a:pt x="238109" y="9525"/>
                </a:lnTo>
                <a:lnTo>
                  <a:pt x="238109" y="0"/>
                </a:lnTo>
                <a:close/>
              </a:path>
              <a:path w="963295" h="702944">
                <a:moveTo>
                  <a:pt x="304800" y="0"/>
                </a:moveTo>
                <a:lnTo>
                  <a:pt x="266700" y="0"/>
                </a:lnTo>
                <a:lnTo>
                  <a:pt x="266700" y="9525"/>
                </a:lnTo>
                <a:lnTo>
                  <a:pt x="304800" y="9525"/>
                </a:lnTo>
                <a:lnTo>
                  <a:pt x="304800" y="0"/>
                </a:lnTo>
                <a:close/>
              </a:path>
              <a:path w="963295" h="702944">
                <a:moveTo>
                  <a:pt x="371459" y="0"/>
                </a:moveTo>
                <a:lnTo>
                  <a:pt x="333359" y="0"/>
                </a:lnTo>
                <a:lnTo>
                  <a:pt x="333359" y="9525"/>
                </a:lnTo>
                <a:lnTo>
                  <a:pt x="371459" y="9525"/>
                </a:lnTo>
                <a:lnTo>
                  <a:pt x="371459" y="0"/>
                </a:lnTo>
                <a:close/>
              </a:path>
              <a:path w="963295" h="702944">
                <a:moveTo>
                  <a:pt x="438150" y="0"/>
                </a:moveTo>
                <a:lnTo>
                  <a:pt x="400050" y="0"/>
                </a:lnTo>
                <a:lnTo>
                  <a:pt x="400050" y="9525"/>
                </a:lnTo>
                <a:lnTo>
                  <a:pt x="438150" y="9525"/>
                </a:lnTo>
                <a:lnTo>
                  <a:pt x="438150" y="0"/>
                </a:lnTo>
                <a:close/>
              </a:path>
              <a:path w="963295" h="702944">
                <a:moveTo>
                  <a:pt x="476859" y="4693"/>
                </a:moveTo>
                <a:lnTo>
                  <a:pt x="476859" y="27950"/>
                </a:lnTo>
                <a:lnTo>
                  <a:pt x="486399" y="27950"/>
                </a:lnTo>
                <a:lnTo>
                  <a:pt x="486399" y="9540"/>
                </a:lnTo>
                <a:lnTo>
                  <a:pt x="481584" y="9540"/>
                </a:lnTo>
                <a:lnTo>
                  <a:pt x="476859" y="4693"/>
                </a:lnTo>
                <a:close/>
              </a:path>
              <a:path w="963295" h="702944">
                <a:moveTo>
                  <a:pt x="484235" y="0"/>
                </a:moveTo>
                <a:lnTo>
                  <a:pt x="466709" y="0"/>
                </a:lnTo>
                <a:lnTo>
                  <a:pt x="466709" y="9540"/>
                </a:lnTo>
                <a:lnTo>
                  <a:pt x="476859" y="9540"/>
                </a:lnTo>
                <a:lnTo>
                  <a:pt x="476859" y="4693"/>
                </a:lnTo>
                <a:lnTo>
                  <a:pt x="486399" y="4693"/>
                </a:lnTo>
                <a:lnTo>
                  <a:pt x="486399" y="2042"/>
                </a:lnTo>
                <a:lnTo>
                  <a:pt x="484235" y="0"/>
                </a:lnTo>
                <a:close/>
              </a:path>
              <a:path w="963295" h="702944">
                <a:moveTo>
                  <a:pt x="486399" y="4693"/>
                </a:moveTo>
                <a:lnTo>
                  <a:pt x="476859" y="4693"/>
                </a:lnTo>
                <a:lnTo>
                  <a:pt x="481584" y="9540"/>
                </a:lnTo>
                <a:lnTo>
                  <a:pt x="486399" y="9540"/>
                </a:lnTo>
                <a:lnTo>
                  <a:pt x="486399" y="4693"/>
                </a:lnTo>
                <a:close/>
              </a:path>
              <a:path w="963295" h="702944">
                <a:moveTo>
                  <a:pt x="486399" y="56509"/>
                </a:moveTo>
                <a:lnTo>
                  <a:pt x="476874" y="56509"/>
                </a:lnTo>
                <a:lnTo>
                  <a:pt x="476874" y="94609"/>
                </a:lnTo>
                <a:lnTo>
                  <a:pt x="486399" y="94609"/>
                </a:lnTo>
                <a:lnTo>
                  <a:pt x="486399" y="56509"/>
                </a:lnTo>
                <a:close/>
              </a:path>
              <a:path w="963295" h="702944">
                <a:moveTo>
                  <a:pt x="486399" y="123200"/>
                </a:moveTo>
                <a:lnTo>
                  <a:pt x="476874" y="123200"/>
                </a:lnTo>
                <a:lnTo>
                  <a:pt x="476874" y="161300"/>
                </a:lnTo>
                <a:lnTo>
                  <a:pt x="486399" y="161300"/>
                </a:lnTo>
                <a:lnTo>
                  <a:pt x="486399" y="123200"/>
                </a:lnTo>
                <a:close/>
              </a:path>
              <a:path w="963295" h="702944">
                <a:moveTo>
                  <a:pt x="486399" y="189859"/>
                </a:moveTo>
                <a:lnTo>
                  <a:pt x="476874" y="189859"/>
                </a:lnTo>
                <a:lnTo>
                  <a:pt x="476874" y="227959"/>
                </a:lnTo>
                <a:lnTo>
                  <a:pt x="486399" y="227959"/>
                </a:lnTo>
                <a:lnTo>
                  <a:pt x="486399" y="189859"/>
                </a:lnTo>
                <a:close/>
              </a:path>
              <a:path w="963295" h="702944">
                <a:moveTo>
                  <a:pt x="486399" y="256550"/>
                </a:moveTo>
                <a:lnTo>
                  <a:pt x="476874" y="256550"/>
                </a:lnTo>
                <a:lnTo>
                  <a:pt x="476874" y="294650"/>
                </a:lnTo>
                <a:lnTo>
                  <a:pt x="486399" y="294650"/>
                </a:lnTo>
                <a:lnTo>
                  <a:pt x="486399" y="256550"/>
                </a:lnTo>
                <a:close/>
              </a:path>
              <a:path w="963295" h="702944">
                <a:moveTo>
                  <a:pt x="486399" y="323209"/>
                </a:moveTo>
                <a:lnTo>
                  <a:pt x="476874" y="323209"/>
                </a:lnTo>
                <a:lnTo>
                  <a:pt x="476874" y="361309"/>
                </a:lnTo>
                <a:lnTo>
                  <a:pt x="486399" y="361309"/>
                </a:lnTo>
                <a:lnTo>
                  <a:pt x="486399" y="323209"/>
                </a:lnTo>
                <a:close/>
              </a:path>
              <a:path w="963295" h="702944">
                <a:moveTo>
                  <a:pt x="486399" y="389900"/>
                </a:moveTo>
                <a:lnTo>
                  <a:pt x="476874" y="389900"/>
                </a:lnTo>
                <a:lnTo>
                  <a:pt x="476874" y="428000"/>
                </a:lnTo>
                <a:lnTo>
                  <a:pt x="486399" y="428000"/>
                </a:lnTo>
                <a:lnTo>
                  <a:pt x="486399" y="389900"/>
                </a:lnTo>
                <a:close/>
              </a:path>
              <a:path w="963295" h="702944">
                <a:moveTo>
                  <a:pt x="486399" y="456559"/>
                </a:moveTo>
                <a:lnTo>
                  <a:pt x="476874" y="456559"/>
                </a:lnTo>
                <a:lnTo>
                  <a:pt x="476874" y="494659"/>
                </a:lnTo>
                <a:lnTo>
                  <a:pt x="486399" y="494659"/>
                </a:lnTo>
                <a:lnTo>
                  <a:pt x="486399" y="456559"/>
                </a:lnTo>
                <a:close/>
              </a:path>
              <a:path w="963295" h="702944">
                <a:moveTo>
                  <a:pt x="486399" y="523250"/>
                </a:moveTo>
                <a:lnTo>
                  <a:pt x="476874" y="523250"/>
                </a:lnTo>
                <a:lnTo>
                  <a:pt x="476874" y="561350"/>
                </a:lnTo>
                <a:lnTo>
                  <a:pt x="486399" y="561350"/>
                </a:lnTo>
                <a:lnTo>
                  <a:pt x="486399" y="523250"/>
                </a:lnTo>
                <a:close/>
              </a:path>
              <a:path w="963295" h="702944">
                <a:moveTo>
                  <a:pt x="486399" y="589909"/>
                </a:moveTo>
                <a:lnTo>
                  <a:pt x="476874" y="589909"/>
                </a:lnTo>
                <a:lnTo>
                  <a:pt x="476874" y="628009"/>
                </a:lnTo>
                <a:lnTo>
                  <a:pt x="486399" y="628009"/>
                </a:lnTo>
                <a:lnTo>
                  <a:pt x="486399" y="589909"/>
                </a:lnTo>
                <a:close/>
              </a:path>
              <a:path w="963295" h="702944">
                <a:moveTo>
                  <a:pt x="523615" y="648096"/>
                </a:moveTo>
                <a:lnTo>
                  <a:pt x="485515" y="648096"/>
                </a:lnTo>
                <a:lnTo>
                  <a:pt x="485515" y="657621"/>
                </a:lnTo>
                <a:lnTo>
                  <a:pt x="523615" y="657621"/>
                </a:lnTo>
                <a:lnTo>
                  <a:pt x="523615" y="648096"/>
                </a:lnTo>
                <a:close/>
              </a:path>
              <a:path w="963295" h="702944">
                <a:moveTo>
                  <a:pt x="590275" y="648096"/>
                </a:moveTo>
                <a:lnTo>
                  <a:pt x="552175" y="648096"/>
                </a:lnTo>
                <a:lnTo>
                  <a:pt x="552175" y="657621"/>
                </a:lnTo>
                <a:lnTo>
                  <a:pt x="590275" y="657621"/>
                </a:lnTo>
                <a:lnTo>
                  <a:pt x="590275" y="648096"/>
                </a:lnTo>
                <a:close/>
              </a:path>
              <a:path w="963295" h="702944">
                <a:moveTo>
                  <a:pt x="656965" y="648096"/>
                </a:moveTo>
                <a:lnTo>
                  <a:pt x="618865" y="648096"/>
                </a:lnTo>
                <a:lnTo>
                  <a:pt x="618865" y="657621"/>
                </a:lnTo>
                <a:lnTo>
                  <a:pt x="656965" y="657621"/>
                </a:lnTo>
                <a:lnTo>
                  <a:pt x="656965" y="648096"/>
                </a:lnTo>
                <a:close/>
              </a:path>
              <a:path w="963295" h="702944">
                <a:moveTo>
                  <a:pt x="723625" y="648096"/>
                </a:moveTo>
                <a:lnTo>
                  <a:pt x="685525" y="648096"/>
                </a:lnTo>
                <a:lnTo>
                  <a:pt x="685525" y="657621"/>
                </a:lnTo>
                <a:lnTo>
                  <a:pt x="723625" y="657621"/>
                </a:lnTo>
                <a:lnTo>
                  <a:pt x="723625" y="648096"/>
                </a:lnTo>
                <a:close/>
              </a:path>
              <a:path w="963295" h="702944">
                <a:moveTo>
                  <a:pt x="790315" y="648096"/>
                </a:moveTo>
                <a:lnTo>
                  <a:pt x="752215" y="648096"/>
                </a:lnTo>
                <a:lnTo>
                  <a:pt x="752215" y="657621"/>
                </a:lnTo>
                <a:lnTo>
                  <a:pt x="790315" y="657621"/>
                </a:lnTo>
                <a:lnTo>
                  <a:pt x="790315" y="648096"/>
                </a:lnTo>
                <a:close/>
              </a:path>
              <a:path w="963295" h="702944">
                <a:moveTo>
                  <a:pt x="856975" y="648096"/>
                </a:moveTo>
                <a:lnTo>
                  <a:pt x="818875" y="648096"/>
                </a:lnTo>
                <a:lnTo>
                  <a:pt x="818875" y="657621"/>
                </a:lnTo>
                <a:lnTo>
                  <a:pt x="856975" y="657621"/>
                </a:lnTo>
                <a:lnTo>
                  <a:pt x="856975" y="648096"/>
                </a:lnTo>
                <a:close/>
              </a:path>
              <a:path w="963295" h="702944">
                <a:moveTo>
                  <a:pt x="944390" y="652790"/>
                </a:moveTo>
                <a:lnTo>
                  <a:pt x="875141" y="693176"/>
                </a:lnTo>
                <a:lnTo>
                  <a:pt x="872855" y="694456"/>
                </a:lnTo>
                <a:lnTo>
                  <a:pt x="872093" y="697351"/>
                </a:lnTo>
                <a:lnTo>
                  <a:pt x="873373" y="699637"/>
                </a:lnTo>
                <a:lnTo>
                  <a:pt x="874776" y="701923"/>
                </a:lnTo>
                <a:lnTo>
                  <a:pt x="877671" y="702685"/>
                </a:lnTo>
                <a:lnTo>
                  <a:pt x="879957" y="701314"/>
                </a:lnTo>
                <a:lnTo>
                  <a:pt x="954883" y="657621"/>
                </a:lnTo>
                <a:lnTo>
                  <a:pt x="952225" y="657621"/>
                </a:lnTo>
                <a:lnTo>
                  <a:pt x="952225" y="656844"/>
                </a:lnTo>
                <a:lnTo>
                  <a:pt x="951341" y="656844"/>
                </a:lnTo>
                <a:lnTo>
                  <a:pt x="944390" y="652790"/>
                </a:lnTo>
                <a:close/>
              </a:path>
              <a:path w="963295" h="702944">
                <a:moveTo>
                  <a:pt x="923665" y="648096"/>
                </a:moveTo>
                <a:lnTo>
                  <a:pt x="885565" y="648096"/>
                </a:lnTo>
                <a:lnTo>
                  <a:pt x="885565" y="657621"/>
                </a:lnTo>
                <a:lnTo>
                  <a:pt x="923665" y="657621"/>
                </a:lnTo>
                <a:lnTo>
                  <a:pt x="923665" y="648096"/>
                </a:lnTo>
                <a:close/>
              </a:path>
              <a:path w="963295" h="702944">
                <a:moveTo>
                  <a:pt x="953749" y="648096"/>
                </a:moveTo>
                <a:lnTo>
                  <a:pt x="952225" y="648096"/>
                </a:lnTo>
                <a:lnTo>
                  <a:pt x="952225" y="657621"/>
                </a:lnTo>
                <a:lnTo>
                  <a:pt x="953749" y="657621"/>
                </a:lnTo>
                <a:lnTo>
                  <a:pt x="953749" y="648096"/>
                </a:lnTo>
                <a:close/>
              </a:path>
              <a:path w="963295" h="702944">
                <a:moveTo>
                  <a:pt x="955118" y="648096"/>
                </a:moveTo>
                <a:lnTo>
                  <a:pt x="953749" y="648096"/>
                </a:lnTo>
                <a:lnTo>
                  <a:pt x="953749" y="657621"/>
                </a:lnTo>
                <a:lnTo>
                  <a:pt x="954883" y="657621"/>
                </a:lnTo>
                <a:lnTo>
                  <a:pt x="963168" y="652790"/>
                </a:lnTo>
                <a:lnTo>
                  <a:pt x="955118" y="648096"/>
                </a:lnTo>
                <a:close/>
              </a:path>
              <a:path w="963295" h="702944">
                <a:moveTo>
                  <a:pt x="951341" y="648736"/>
                </a:moveTo>
                <a:lnTo>
                  <a:pt x="944390" y="652790"/>
                </a:lnTo>
                <a:lnTo>
                  <a:pt x="951341" y="656844"/>
                </a:lnTo>
                <a:lnTo>
                  <a:pt x="951341" y="648736"/>
                </a:lnTo>
                <a:close/>
              </a:path>
              <a:path w="963295" h="702944">
                <a:moveTo>
                  <a:pt x="952225" y="648736"/>
                </a:moveTo>
                <a:lnTo>
                  <a:pt x="951341" y="648736"/>
                </a:lnTo>
                <a:lnTo>
                  <a:pt x="951341" y="656844"/>
                </a:lnTo>
                <a:lnTo>
                  <a:pt x="952225" y="656844"/>
                </a:lnTo>
                <a:lnTo>
                  <a:pt x="952225" y="648736"/>
                </a:lnTo>
                <a:close/>
              </a:path>
              <a:path w="963295" h="702944">
                <a:moveTo>
                  <a:pt x="877671" y="602863"/>
                </a:moveTo>
                <a:lnTo>
                  <a:pt x="874776" y="603625"/>
                </a:lnTo>
                <a:lnTo>
                  <a:pt x="873373" y="605911"/>
                </a:lnTo>
                <a:lnTo>
                  <a:pt x="872093" y="608197"/>
                </a:lnTo>
                <a:lnTo>
                  <a:pt x="872855" y="611124"/>
                </a:lnTo>
                <a:lnTo>
                  <a:pt x="875141" y="612404"/>
                </a:lnTo>
                <a:lnTo>
                  <a:pt x="944390" y="652790"/>
                </a:lnTo>
                <a:lnTo>
                  <a:pt x="951341" y="648736"/>
                </a:lnTo>
                <a:lnTo>
                  <a:pt x="952225" y="648736"/>
                </a:lnTo>
                <a:lnTo>
                  <a:pt x="952225" y="648096"/>
                </a:lnTo>
                <a:lnTo>
                  <a:pt x="955118" y="648096"/>
                </a:lnTo>
                <a:lnTo>
                  <a:pt x="879957" y="604266"/>
                </a:lnTo>
                <a:lnTo>
                  <a:pt x="877671" y="602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83560" y="2909135"/>
            <a:ext cx="5537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70" dirty="0">
                <a:latin typeface="Arial"/>
                <a:cs typeface="Arial"/>
              </a:rPr>
              <a:t>Eq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</a:t>
            </a:fld>
            <a:endParaRPr spc="-60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80" dirty="0"/>
              <a:t>B</a:t>
            </a:r>
            <a:r>
              <a:rPr spc="-150" dirty="0"/>
              <a:t>T</a:t>
            </a:r>
            <a:r>
              <a:rPr spc="-60" dirty="0"/>
              <a:t>1</a:t>
            </a:r>
            <a:r>
              <a:rPr spc="-55" dirty="0"/>
              <a:t>4</a:t>
            </a:r>
            <a:r>
              <a:rPr spc="-225" dirty="0"/>
              <a:t>E</a:t>
            </a:r>
            <a:r>
              <a:rPr spc="-155" dirty="0"/>
              <a:t>CE0</a:t>
            </a:r>
            <a:r>
              <a:rPr spc="-125" dirty="0"/>
              <a:t>3</a:t>
            </a:r>
            <a:r>
              <a:rPr spc="-60" dirty="0"/>
              <a:t>1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50" dirty="0"/>
              <a:t>CHARAN </a:t>
            </a:r>
            <a:r>
              <a:rPr spc="-135" dirty="0"/>
              <a:t>SAI</a:t>
            </a:r>
            <a:r>
              <a:rPr spc="-185" dirty="0"/>
              <a:t> </a:t>
            </a:r>
            <a:r>
              <a:rPr spc="-145" dirty="0"/>
              <a:t>KATAKAM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338454" y="6671873"/>
            <a:ext cx="32385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20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spc="-95" dirty="0">
                <a:solidFill>
                  <a:srgbClr val="7F7F7F"/>
                </a:solidFill>
                <a:latin typeface="Arial"/>
                <a:cs typeface="Arial"/>
              </a:rPr>
              <a:t>N</a:t>
            </a:r>
            <a:r>
              <a:rPr sz="1200" spc="-90" dirty="0">
                <a:solidFill>
                  <a:srgbClr val="7F7F7F"/>
                </a:solidFill>
                <a:latin typeface="Arial"/>
                <a:cs typeface="Arial"/>
              </a:rPr>
              <a:t>IT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0433"/>
            <a:ext cx="7171690" cy="1836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5200">
              <a:lnSpc>
                <a:spcPct val="100000"/>
              </a:lnSpc>
              <a:spcBef>
                <a:spcPts val="95"/>
              </a:spcBef>
            </a:pPr>
            <a:r>
              <a:rPr sz="2200" b="1" spc="-375" dirty="0">
                <a:solidFill>
                  <a:srgbClr val="FF0000"/>
                </a:solidFill>
                <a:latin typeface="Arial"/>
                <a:cs typeface="Arial"/>
              </a:rPr>
              <a:t>PARALLEL </a:t>
            </a:r>
            <a:r>
              <a:rPr sz="2200" b="1" spc="-310" dirty="0">
                <a:solidFill>
                  <a:srgbClr val="FF0000"/>
                </a:solidFill>
                <a:latin typeface="Arial"/>
                <a:cs typeface="Arial"/>
              </a:rPr>
              <a:t>PLANE </a:t>
            </a:r>
            <a:r>
              <a:rPr sz="2200" b="1" spc="-254" dirty="0">
                <a:solidFill>
                  <a:srgbClr val="FF0000"/>
                </a:solidFill>
                <a:latin typeface="Arial"/>
                <a:cs typeface="Arial"/>
              </a:rPr>
              <a:t>WAVEGUIDE</a:t>
            </a:r>
            <a:r>
              <a:rPr sz="22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195" dirty="0">
                <a:solidFill>
                  <a:srgbClr val="FF0000"/>
                </a:solidFill>
                <a:latin typeface="Arial"/>
                <a:cs typeface="Arial"/>
              </a:rPr>
              <a:t>cont…..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469900" marR="85471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25" dirty="0">
                <a:latin typeface="Arial"/>
                <a:cs typeface="Arial"/>
              </a:rPr>
              <a:t>Voltage </a:t>
            </a:r>
            <a:r>
              <a:rPr sz="2400" spc="-55" dirty="0">
                <a:latin typeface="Arial"/>
                <a:cs typeface="Arial"/>
              </a:rPr>
              <a:t>variation </a:t>
            </a:r>
            <a:r>
              <a:rPr sz="2400" spc="-35" dirty="0">
                <a:latin typeface="Arial"/>
                <a:cs typeface="Arial"/>
              </a:rPr>
              <a:t>in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80" dirty="0">
                <a:latin typeface="Arial"/>
                <a:cs typeface="Arial"/>
              </a:rPr>
              <a:t>almost</a:t>
            </a:r>
            <a:r>
              <a:rPr sz="2400" spc="-38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similar 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35" dirty="0">
                <a:latin typeface="Arial"/>
                <a:cs typeface="Arial"/>
              </a:rPr>
              <a:t>the </a:t>
            </a:r>
            <a:r>
              <a:rPr sz="2400" spc="-95" dirty="0">
                <a:latin typeface="Arial"/>
                <a:cs typeface="Arial"/>
              </a:rPr>
              <a:t>transmission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lines.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10" dirty="0">
                <a:latin typeface="Arial"/>
                <a:cs typeface="Arial"/>
              </a:rPr>
              <a:t>Waveform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spc="-95" dirty="0">
                <a:latin typeface="Arial"/>
                <a:cs typeface="Arial"/>
              </a:rPr>
              <a:t>voltage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95" dirty="0">
                <a:latin typeface="Arial"/>
                <a:cs typeface="Arial"/>
              </a:rPr>
              <a:t>transmission </a:t>
            </a:r>
            <a:r>
              <a:rPr sz="2400" spc="-90" dirty="0">
                <a:latin typeface="Arial"/>
                <a:cs typeface="Arial"/>
              </a:rPr>
              <a:t>lines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225" dirty="0">
                <a:latin typeface="Arial"/>
                <a:cs typeface="Arial"/>
              </a:rPr>
              <a:t>as</a:t>
            </a:r>
            <a:r>
              <a:rPr sz="2400" spc="-49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follows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3720" y="3379073"/>
            <a:ext cx="1200150" cy="100330"/>
          </a:xfrm>
          <a:custGeom>
            <a:avLst/>
            <a:gdLst/>
            <a:ahLst/>
            <a:cxnLst/>
            <a:rect l="l" t="t" r="r" b="b"/>
            <a:pathLst>
              <a:path w="1200150" h="100329">
                <a:moveTo>
                  <a:pt x="85462" y="0"/>
                </a:moveTo>
                <a:lnTo>
                  <a:pt x="83176" y="1402"/>
                </a:lnTo>
                <a:lnTo>
                  <a:pt x="0" y="49926"/>
                </a:lnTo>
                <a:lnTo>
                  <a:pt x="83176" y="98450"/>
                </a:lnTo>
                <a:lnTo>
                  <a:pt x="85462" y="99822"/>
                </a:lnTo>
                <a:lnTo>
                  <a:pt x="88392" y="99060"/>
                </a:lnTo>
                <a:lnTo>
                  <a:pt x="89653" y="96774"/>
                </a:lnTo>
                <a:lnTo>
                  <a:pt x="91059" y="94488"/>
                </a:lnTo>
                <a:lnTo>
                  <a:pt x="90297" y="91592"/>
                </a:lnTo>
                <a:lnTo>
                  <a:pt x="88011" y="90312"/>
                </a:lnTo>
                <a:lnTo>
                  <a:pt x="26836" y="54635"/>
                </a:lnTo>
                <a:lnTo>
                  <a:pt x="9393" y="54635"/>
                </a:lnTo>
                <a:lnTo>
                  <a:pt x="9393" y="45110"/>
                </a:lnTo>
                <a:lnTo>
                  <a:pt x="27019" y="45110"/>
                </a:lnTo>
                <a:lnTo>
                  <a:pt x="88011" y="9540"/>
                </a:lnTo>
                <a:lnTo>
                  <a:pt x="90297" y="8260"/>
                </a:lnTo>
                <a:lnTo>
                  <a:pt x="91059" y="5334"/>
                </a:lnTo>
                <a:lnTo>
                  <a:pt x="89653" y="3048"/>
                </a:lnTo>
                <a:lnTo>
                  <a:pt x="88392" y="762"/>
                </a:lnTo>
                <a:lnTo>
                  <a:pt x="85462" y="0"/>
                </a:lnTo>
                <a:close/>
              </a:path>
              <a:path w="1200150" h="100329">
                <a:moveTo>
                  <a:pt x="1181256" y="49926"/>
                </a:moveTo>
                <a:lnTo>
                  <a:pt x="1112007" y="90312"/>
                </a:lnTo>
                <a:lnTo>
                  <a:pt x="1109721" y="91592"/>
                </a:lnTo>
                <a:lnTo>
                  <a:pt x="1108959" y="94488"/>
                </a:lnTo>
                <a:lnTo>
                  <a:pt x="1110352" y="96774"/>
                </a:lnTo>
                <a:lnTo>
                  <a:pt x="1111626" y="99060"/>
                </a:lnTo>
                <a:lnTo>
                  <a:pt x="1114543" y="99822"/>
                </a:lnTo>
                <a:lnTo>
                  <a:pt x="1116829" y="98450"/>
                </a:lnTo>
                <a:lnTo>
                  <a:pt x="1191945" y="54635"/>
                </a:lnTo>
                <a:lnTo>
                  <a:pt x="1190625" y="54635"/>
                </a:lnTo>
                <a:lnTo>
                  <a:pt x="1190625" y="53980"/>
                </a:lnTo>
                <a:lnTo>
                  <a:pt x="1188207" y="53980"/>
                </a:lnTo>
                <a:lnTo>
                  <a:pt x="1181256" y="49926"/>
                </a:lnTo>
                <a:close/>
              </a:path>
              <a:path w="1200150" h="100329">
                <a:moveTo>
                  <a:pt x="27019" y="45110"/>
                </a:moveTo>
                <a:lnTo>
                  <a:pt x="9393" y="45110"/>
                </a:lnTo>
                <a:lnTo>
                  <a:pt x="9393" y="54635"/>
                </a:lnTo>
                <a:lnTo>
                  <a:pt x="26836" y="54635"/>
                </a:lnTo>
                <a:lnTo>
                  <a:pt x="25713" y="53980"/>
                </a:lnTo>
                <a:lnTo>
                  <a:pt x="11811" y="53980"/>
                </a:lnTo>
                <a:lnTo>
                  <a:pt x="11811" y="45872"/>
                </a:lnTo>
                <a:lnTo>
                  <a:pt x="25713" y="45872"/>
                </a:lnTo>
                <a:lnTo>
                  <a:pt x="27019" y="45110"/>
                </a:lnTo>
                <a:close/>
              </a:path>
              <a:path w="1200150" h="100329">
                <a:moveTo>
                  <a:pt x="1172999" y="45110"/>
                </a:moveTo>
                <a:lnTo>
                  <a:pt x="27019" y="45110"/>
                </a:lnTo>
                <a:lnTo>
                  <a:pt x="18762" y="49926"/>
                </a:lnTo>
                <a:lnTo>
                  <a:pt x="26836" y="54635"/>
                </a:lnTo>
                <a:lnTo>
                  <a:pt x="1173182" y="54635"/>
                </a:lnTo>
                <a:lnTo>
                  <a:pt x="1181256" y="49926"/>
                </a:lnTo>
                <a:lnTo>
                  <a:pt x="1172999" y="45110"/>
                </a:lnTo>
                <a:close/>
              </a:path>
              <a:path w="1200150" h="100329">
                <a:moveTo>
                  <a:pt x="1191762" y="45110"/>
                </a:moveTo>
                <a:lnTo>
                  <a:pt x="1190625" y="45110"/>
                </a:lnTo>
                <a:lnTo>
                  <a:pt x="1190625" y="54635"/>
                </a:lnTo>
                <a:lnTo>
                  <a:pt x="1191945" y="54635"/>
                </a:lnTo>
                <a:lnTo>
                  <a:pt x="1200018" y="49926"/>
                </a:lnTo>
                <a:lnTo>
                  <a:pt x="1191762" y="45110"/>
                </a:lnTo>
                <a:close/>
              </a:path>
              <a:path w="1200150" h="100329">
                <a:moveTo>
                  <a:pt x="11811" y="45872"/>
                </a:moveTo>
                <a:lnTo>
                  <a:pt x="11811" y="53980"/>
                </a:lnTo>
                <a:lnTo>
                  <a:pt x="18762" y="49926"/>
                </a:lnTo>
                <a:lnTo>
                  <a:pt x="11811" y="45872"/>
                </a:lnTo>
                <a:close/>
              </a:path>
              <a:path w="1200150" h="100329">
                <a:moveTo>
                  <a:pt x="18762" y="49926"/>
                </a:moveTo>
                <a:lnTo>
                  <a:pt x="11811" y="53980"/>
                </a:lnTo>
                <a:lnTo>
                  <a:pt x="25713" y="53980"/>
                </a:lnTo>
                <a:lnTo>
                  <a:pt x="18762" y="49926"/>
                </a:lnTo>
                <a:close/>
              </a:path>
              <a:path w="1200150" h="100329">
                <a:moveTo>
                  <a:pt x="1188207" y="45872"/>
                </a:moveTo>
                <a:lnTo>
                  <a:pt x="1181256" y="49926"/>
                </a:lnTo>
                <a:lnTo>
                  <a:pt x="1188207" y="53980"/>
                </a:lnTo>
                <a:lnTo>
                  <a:pt x="1188207" y="45872"/>
                </a:lnTo>
                <a:close/>
              </a:path>
              <a:path w="1200150" h="100329">
                <a:moveTo>
                  <a:pt x="1190625" y="45872"/>
                </a:moveTo>
                <a:lnTo>
                  <a:pt x="1188207" y="45872"/>
                </a:lnTo>
                <a:lnTo>
                  <a:pt x="1188207" y="53980"/>
                </a:lnTo>
                <a:lnTo>
                  <a:pt x="1190625" y="53980"/>
                </a:lnTo>
                <a:lnTo>
                  <a:pt x="1190625" y="45872"/>
                </a:lnTo>
                <a:close/>
              </a:path>
              <a:path w="1200150" h="100329">
                <a:moveTo>
                  <a:pt x="25713" y="45872"/>
                </a:moveTo>
                <a:lnTo>
                  <a:pt x="11811" y="45872"/>
                </a:lnTo>
                <a:lnTo>
                  <a:pt x="18762" y="49926"/>
                </a:lnTo>
                <a:lnTo>
                  <a:pt x="25713" y="45872"/>
                </a:lnTo>
                <a:close/>
              </a:path>
              <a:path w="1200150" h="100329">
                <a:moveTo>
                  <a:pt x="1114543" y="0"/>
                </a:moveTo>
                <a:lnTo>
                  <a:pt x="1111626" y="762"/>
                </a:lnTo>
                <a:lnTo>
                  <a:pt x="1110352" y="3048"/>
                </a:lnTo>
                <a:lnTo>
                  <a:pt x="1108959" y="5334"/>
                </a:lnTo>
                <a:lnTo>
                  <a:pt x="1109721" y="8260"/>
                </a:lnTo>
                <a:lnTo>
                  <a:pt x="1112007" y="9540"/>
                </a:lnTo>
                <a:lnTo>
                  <a:pt x="1181256" y="49926"/>
                </a:lnTo>
                <a:lnTo>
                  <a:pt x="1188207" y="45872"/>
                </a:lnTo>
                <a:lnTo>
                  <a:pt x="1190625" y="45872"/>
                </a:lnTo>
                <a:lnTo>
                  <a:pt x="1190625" y="45110"/>
                </a:lnTo>
                <a:lnTo>
                  <a:pt x="1191762" y="45110"/>
                </a:lnTo>
                <a:lnTo>
                  <a:pt x="1116829" y="1402"/>
                </a:lnTo>
                <a:lnTo>
                  <a:pt x="11145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3720" y="3667109"/>
            <a:ext cx="2280285" cy="100330"/>
          </a:xfrm>
          <a:custGeom>
            <a:avLst/>
            <a:gdLst/>
            <a:ahLst/>
            <a:cxnLst/>
            <a:rect l="l" t="t" r="r" b="b"/>
            <a:pathLst>
              <a:path w="2280285" h="100329">
                <a:moveTo>
                  <a:pt x="85462" y="0"/>
                </a:moveTo>
                <a:lnTo>
                  <a:pt x="83176" y="1402"/>
                </a:lnTo>
                <a:lnTo>
                  <a:pt x="0" y="49926"/>
                </a:lnTo>
                <a:lnTo>
                  <a:pt x="83176" y="98450"/>
                </a:lnTo>
                <a:lnTo>
                  <a:pt x="85462" y="99822"/>
                </a:lnTo>
                <a:lnTo>
                  <a:pt x="88392" y="99060"/>
                </a:lnTo>
                <a:lnTo>
                  <a:pt x="89653" y="96774"/>
                </a:lnTo>
                <a:lnTo>
                  <a:pt x="91059" y="94488"/>
                </a:lnTo>
                <a:lnTo>
                  <a:pt x="90297" y="91592"/>
                </a:lnTo>
                <a:lnTo>
                  <a:pt x="88011" y="90312"/>
                </a:lnTo>
                <a:lnTo>
                  <a:pt x="26836" y="54635"/>
                </a:lnTo>
                <a:lnTo>
                  <a:pt x="9393" y="54635"/>
                </a:lnTo>
                <a:lnTo>
                  <a:pt x="9393" y="45110"/>
                </a:lnTo>
                <a:lnTo>
                  <a:pt x="27019" y="45110"/>
                </a:lnTo>
                <a:lnTo>
                  <a:pt x="88011" y="9540"/>
                </a:lnTo>
                <a:lnTo>
                  <a:pt x="90297" y="8260"/>
                </a:lnTo>
                <a:lnTo>
                  <a:pt x="91059" y="5334"/>
                </a:lnTo>
                <a:lnTo>
                  <a:pt x="89653" y="3048"/>
                </a:lnTo>
                <a:lnTo>
                  <a:pt x="88392" y="762"/>
                </a:lnTo>
                <a:lnTo>
                  <a:pt x="85462" y="0"/>
                </a:lnTo>
                <a:close/>
              </a:path>
              <a:path w="2280285" h="100329">
                <a:moveTo>
                  <a:pt x="2261407" y="49926"/>
                </a:moveTo>
                <a:lnTo>
                  <a:pt x="2192158" y="90312"/>
                </a:lnTo>
                <a:lnTo>
                  <a:pt x="2189872" y="91592"/>
                </a:lnTo>
                <a:lnTo>
                  <a:pt x="2189110" y="94488"/>
                </a:lnTo>
                <a:lnTo>
                  <a:pt x="2190359" y="96774"/>
                </a:lnTo>
                <a:lnTo>
                  <a:pt x="2191762" y="99060"/>
                </a:lnTo>
                <a:lnTo>
                  <a:pt x="2194688" y="99822"/>
                </a:lnTo>
                <a:lnTo>
                  <a:pt x="2196974" y="98450"/>
                </a:lnTo>
                <a:lnTo>
                  <a:pt x="2272081" y="54635"/>
                </a:lnTo>
                <a:lnTo>
                  <a:pt x="2270760" y="54635"/>
                </a:lnTo>
                <a:lnTo>
                  <a:pt x="2270760" y="53980"/>
                </a:lnTo>
                <a:lnTo>
                  <a:pt x="2268358" y="53980"/>
                </a:lnTo>
                <a:lnTo>
                  <a:pt x="2261407" y="49926"/>
                </a:lnTo>
                <a:close/>
              </a:path>
              <a:path w="2280285" h="100329">
                <a:moveTo>
                  <a:pt x="27019" y="45110"/>
                </a:moveTo>
                <a:lnTo>
                  <a:pt x="9393" y="45110"/>
                </a:lnTo>
                <a:lnTo>
                  <a:pt x="9393" y="54635"/>
                </a:lnTo>
                <a:lnTo>
                  <a:pt x="26836" y="54635"/>
                </a:lnTo>
                <a:lnTo>
                  <a:pt x="25713" y="53980"/>
                </a:lnTo>
                <a:lnTo>
                  <a:pt x="11811" y="53980"/>
                </a:lnTo>
                <a:lnTo>
                  <a:pt x="11811" y="45872"/>
                </a:lnTo>
                <a:lnTo>
                  <a:pt x="25713" y="45872"/>
                </a:lnTo>
                <a:lnTo>
                  <a:pt x="27019" y="45110"/>
                </a:lnTo>
                <a:close/>
              </a:path>
              <a:path w="2280285" h="100329">
                <a:moveTo>
                  <a:pt x="2253149" y="45110"/>
                </a:moveTo>
                <a:lnTo>
                  <a:pt x="27019" y="45110"/>
                </a:lnTo>
                <a:lnTo>
                  <a:pt x="18762" y="49926"/>
                </a:lnTo>
                <a:lnTo>
                  <a:pt x="26836" y="54635"/>
                </a:lnTo>
                <a:lnTo>
                  <a:pt x="2253332" y="54635"/>
                </a:lnTo>
                <a:lnTo>
                  <a:pt x="2261407" y="49926"/>
                </a:lnTo>
                <a:lnTo>
                  <a:pt x="2253149" y="45110"/>
                </a:lnTo>
                <a:close/>
              </a:path>
              <a:path w="2280285" h="100329">
                <a:moveTo>
                  <a:pt x="2271898" y="45110"/>
                </a:moveTo>
                <a:lnTo>
                  <a:pt x="2270760" y="45110"/>
                </a:lnTo>
                <a:lnTo>
                  <a:pt x="2270760" y="54635"/>
                </a:lnTo>
                <a:lnTo>
                  <a:pt x="2272081" y="54635"/>
                </a:lnTo>
                <a:lnTo>
                  <a:pt x="2280154" y="49926"/>
                </a:lnTo>
                <a:lnTo>
                  <a:pt x="2271898" y="45110"/>
                </a:lnTo>
                <a:close/>
              </a:path>
              <a:path w="2280285" h="100329">
                <a:moveTo>
                  <a:pt x="11811" y="45872"/>
                </a:moveTo>
                <a:lnTo>
                  <a:pt x="11811" y="53980"/>
                </a:lnTo>
                <a:lnTo>
                  <a:pt x="18762" y="49926"/>
                </a:lnTo>
                <a:lnTo>
                  <a:pt x="11811" y="45872"/>
                </a:lnTo>
                <a:close/>
              </a:path>
              <a:path w="2280285" h="100329">
                <a:moveTo>
                  <a:pt x="18762" y="49926"/>
                </a:moveTo>
                <a:lnTo>
                  <a:pt x="11811" y="53980"/>
                </a:lnTo>
                <a:lnTo>
                  <a:pt x="25713" y="53980"/>
                </a:lnTo>
                <a:lnTo>
                  <a:pt x="18762" y="49926"/>
                </a:lnTo>
                <a:close/>
              </a:path>
              <a:path w="2280285" h="100329">
                <a:moveTo>
                  <a:pt x="2268358" y="45872"/>
                </a:moveTo>
                <a:lnTo>
                  <a:pt x="2261407" y="49926"/>
                </a:lnTo>
                <a:lnTo>
                  <a:pt x="2268358" y="53980"/>
                </a:lnTo>
                <a:lnTo>
                  <a:pt x="2268358" y="45872"/>
                </a:lnTo>
                <a:close/>
              </a:path>
              <a:path w="2280285" h="100329">
                <a:moveTo>
                  <a:pt x="2270760" y="45872"/>
                </a:moveTo>
                <a:lnTo>
                  <a:pt x="2268358" y="45872"/>
                </a:lnTo>
                <a:lnTo>
                  <a:pt x="2268358" y="53980"/>
                </a:lnTo>
                <a:lnTo>
                  <a:pt x="2270760" y="53980"/>
                </a:lnTo>
                <a:lnTo>
                  <a:pt x="2270760" y="45872"/>
                </a:lnTo>
                <a:close/>
              </a:path>
              <a:path w="2280285" h="100329">
                <a:moveTo>
                  <a:pt x="25713" y="45872"/>
                </a:moveTo>
                <a:lnTo>
                  <a:pt x="11811" y="45872"/>
                </a:lnTo>
                <a:lnTo>
                  <a:pt x="18762" y="49926"/>
                </a:lnTo>
                <a:lnTo>
                  <a:pt x="25713" y="45872"/>
                </a:lnTo>
                <a:close/>
              </a:path>
              <a:path w="2280285" h="100329">
                <a:moveTo>
                  <a:pt x="2194688" y="0"/>
                </a:moveTo>
                <a:lnTo>
                  <a:pt x="2191762" y="762"/>
                </a:lnTo>
                <a:lnTo>
                  <a:pt x="2190359" y="3048"/>
                </a:lnTo>
                <a:lnTo>
                  <a:pt x="2189110" y="5334"/>
                </a:lnTo>
                <a:lnTo>
                  <a:pt x="2189872" y="8260"/>
                </a:lnTo>
                <a:lnTo>
                  <a:pt x="2192158" y="9540"/>
                </a:lnTo>
                <a:lnTo>
                  <a:pt x="2261407" y="49926"/>
                </a:lnTo>
                <a:lnTo>
                  <a:pt x="2268358" y="45872"/>
                </a:lnTo>
                <a:lnTo>
                  <a:pt x="2270760" y="45872"/>
                </a:lnTo>
                <a:lnTo>
                  <a:pt x="2270760" y="45110"/>
                </a:lnTo>
                <a:lnTo>
                  <a:pt x="2271898" y="45110"/>
                </a:lnTo>
                <a:lnTo>
                  <a:pt x="2196974" y="1402"/>
                </a:lnTo>
                <a:lnTo>
                  <a:pt x="21946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3720" y="3937634"/>
            <a:ext cx="3432810" cy="116839"/>
          </a:xfrm>
          <a:custGeom>
            <a:avLst/>
            <a:gdLst/>
            <a:ahLst/>
            <a:cxnLst/>
            <a:rect l="l" t="t" r="r" b="b"/>
            <a:pathLst>
              <a:path w="3432810" h="116839">
                <a:moveTo>
                  <a:pt x="85212" y="17145"/>
                </a:moveTo>
                <a:lnTo>
                  <a:pt x="82926" y="18419"/>
                </a:lnTo>
                <a:lnTo>
                  <a:pt x="0" y="67437"/>
                </a:lnTo>
                <a:lnTo>
                  <a:pt x="83439" y="115574"/>
                </a:lnTo>
                <a:lnTo>
                  <a:pt x="85725" y="116835"/>
                </a:lnTo>
                <a:lnTo>
                  <a:pt x="88641" y="116073"/>
                </a:lnTo>
                <a:lnTo>
                  <a:pt x="89916" y="113787"/>
                </a:lnTo>
                <a:lnTo>
                  <a:pt x="91308" y="111501"/>
                </a:lnTo>
                <a:lnTo>
                  <a:pt x="90415" y="108585"/>
                </a:lnTo>
                <a:lnTo>
                  <a:pt x="88129" y="107310"/>
                </a:lnTo>
                <a:lnTo>
                  <a:pt x="27215" y="72140"/>
                </a:lnTo>
                <a:lnTo>
                  <a:pt x="9525" y="72140"/>
                </a:lnTo>
                <a:lnTo>
                  <a:pt x="9393" y="62615"/>
                </a:lnTo>
                <a:lnTo>
                  <a:pt x="27013" y="62522"/>
                </a:lnTo>
                <a:lnTo>
                  <a:pt x="87748" y="26670"/>
                </a:lnTo>
                <a:lnTo>
                  <a:pt x="90034" y="25277"/>
                </a:lnTo>
                <a:lnTo>
                  <a:pt x="90796" y="22347"/>
                </a:lnTo>
                <a:lnTo>
                  <a:pt x="89403" y="20061"/>
                </a:lnTo>
                <a:lnTo>
                  <a:pt x="88129" y="17907"/>
                </a:lnTo>
                <a:lnTo>
                  <a:pt x="85212" y="17145"/>
                </a:lnTo>
                <a:close/>
              </a:path>
              <a:path w="3432810" h="116839">
                <a:moveTo>
                  <a:pt x="3424166" y="44708"/>
                </a:moveTo>
                <a:lnTo>
                  <a:pt x="3422910" y="44708"/>
                </a:lnTo>
                <a:lnTo>
                  <a:pt x="3423032" y="54233"/>
                </a:lnTo>
                <a:lnTo>
                  <a:pt x="3405274" y="54326"/>
                </a:lnTo>
                <a:lnTo>
                  <a:pt x="3344546" y="90165"/>
                </a:lnTo>
                <a:lnTo>
                  <a:pt x="3342260" y="91571"/>
                </a:lnTo>
                <a:lnTo>
                  <a:pt x="3341498" y="94488"/>
                </a:lnTo>
                <a:lnTo>
                  <a:pt x="3342778" y="96774"/>
                </a:lnTo>
                <a:lnTo>
                  <a:pt x="3344149" y="99060"/>
                </a:lnTo>
                <a:lnTo>
                  <a:pt x="3347075" y="99822"/>
                </a:lnTo>
                <a:lnTo>
                  <a:pt x="3349361" y="98429"/>
                </a:lnTo>
                <a:lnTo>
                  <a:pt x="3432298" y="49398"/>
                </a:lnTo>
                <a:lnTo>
                  <a:pt x="3424166" y="44708"/>
                </a:lnTo>
                <a:close/>
              </a:path>
              <a:path w="3432810" h="116839">
                <a:moveTo>
                  <a:pt x="27013" y="62522"/>
                </a:moveTo>
                <a:lnTo>
                  <a:pt x="9393" y="62615"/>
                </a:lnTo>
                <a:lnTo>
                  <a:pt x="9525" y="72140"/>
                </a:lnTo>
                <a:lnTo>
                  <a:pt x="27055" y="72048"/>
                </a:lnTo>
                <a:lnTo>
                  <a:pt x="26101" y="71496"/>
                </a:lnTo>
                <a:lnTo>
                  <a:pt x="11811" y="71496"/>
                </a:lnTo>
                <a:lnTo>
                  <a:pt x="11811" y="63246"/>
                </a:lnTo>
                <a:lnTo>
                  <a:pt x="25788" y="63246"/>
                </a:lnTo>
                <a:lnTo>
                  <a:pt x="27013" y="62522"/>
                </a:lnTo>
                <a:close/>
              </a:path>
              <a:path w="3432810" h="116839">
                <a:moveTo>
                  <a:pt x="27055" y="72048"/>
                </a:moveTo>
                <a:lnTo>
                  <a:pt x="9525" y="72140"/>
                </a:lnTo>
                <a:lnTo>
                  <a:pt x="27215" y="72140"/>
                </a:lnTo>
                <a:lnTo>
                  <a:pt x="27055" y="72048"/>
                </a:lnTo>
                <a:close/>
              </a:path>
              <a:path w="3432810" h="116839">
                <a:moveTo>
                  <a:pt x="3405248" y="44800"/>
                </a:moveTo>
                <a:lnTo>
                  <a:pt x="27013" y="62522"/>
                </a:lnTo>
                <a:lnTo>
                  <a:pt x="18877" y="67325"/>
                </a:lnTo>
                <a:lnTo>
                  <a:pt x="27055" y="72048"/>
                </a:lnTo>
                <a:lnTo>
                  <a:pt x="3405274" y="54326"/>
                </a:lnTo>
                <a:lnTo>
                  <a:pt x="3413428" y="49513"/>
                </a:lnTo>
                <a:lnTo>
                  <a:pt x="3405248" y="44800"/>
                </a:lnTo>
                <a:close/>
              </a:path>
              <a:path w="3432810" h="116839">
                <a:moveTo>
                  <a:pt x="11811" y="63246"/>
                </a:moveTo>
                <a:lnTo>
                  <a:pt x="11811" y="71496"/>
                </a:lnTo>
                <a:lnTo>
                  <a:pt x="18877" y="67325"/>
                </a:lnTo>
                <a:lnTo>
                  <a:pt x="11811" y="63246"/>
                </a:lnTo>
                <a:close/>
              </a:path>
              <a:path w="3432810" h="116839">
                <a:moveTo>
                  <a:pt x="18877" y="67325"/>
                </a:moveTo>
                <a:lnTo>
                  <a:pt x="11811" y="71496"/>
                </a:lnTo>
                <a:lnTo>
                  <a:pt x="26101" y="71496"/>
                </a:lnTo>
                <a:lnTo>
                  <a:pt x="18877" y="67325"/>
                </a:lnTo>
                <a:close/>
              </a:path>
              <a:path w="3432810" h="116839">
                <a:moveTo>
                  <a:pt x="25788" y="63246"/>
                </a:moveTo>
                <a:lnTo>
                  <a:pt x="11811" y="63246"/>
                </a:lnTo>
                <a:lnTo>
                  <a:pt x="18877" y="67325"/>
                </a:lnTo>
                <a:lnTo>
                  <a:pt x="25788" y="63246"/>
                </a:lnTo>
                <a:close/>
              </a:path>
              <a:path w="3432810" h="116839">
                <a:moveTo>
                  <a:pt x="3413428" y="49513"/>
                </a:moveTo>
                <a:lnTo>
                  <a:pt x="3405274" y="54326"/>
                </a:lnTo>
                <a:lnTo>
                  <a:pt x="3423032" y="54233"/>
                </a:lnTo>
                <a:lnTo>
                  <a:pt x="3423023" y="53589"/>
                </a:lnTo>
                <a:lnTo>
                  <a:pt x="3420502" y="53589"/>
                </a:lnTo>
                <a:lnTo>
                  <a:pt x="3413428" y="49513"/>
                </a:lnTo>
                <a:close/>
              </a:path>
              <a:path w="3432810" h="116839">
                <a:moveTo>
                  <a:pt x="3420502" y="45339"/>
                </a:moveTo>
                <a:lnTo>
                  <a:pt x="3413428" y="49513"/>
                </a:lnTo>
                <a:lnTo>
                  <a:pt x="3420502" y="53589"/>
                </a:lnTo>
                <a:lnTo>
                  <a:pt x="3420502" y="45339"/>
                </a:lnTo>
                <a:close/>
              </a:path>
              <a:path w="3432810" h="116839">
                <a:moveTo>
                  <a:pt x="3422918" y="45339"/>
                </a:moveTo>
                <a:lnTo>
                  <a:pt x="3420502" y="45339"/>
                </a:lnTo>
                <a:lnTo>
                  <a:pt x="3420502" y="53589"/>
                </a:lnTo>
                <a:lnTo>
                  <a:pt x="3423023" y="53589"/>
                </a:lnTo>
                <a:lnTo>
                  <a:pt x="3422918" y="45339"/>
                </a:lnTo>
                <a:close/>
              </a:path>
              <a:path w="3432810" h="116839">
                <a:moveTo>
                  <a:pt x="3422910" y="44708"/>
                </a:moveTo>
                <a:lnTo>
                  <a:pt x="3405248" y="44800"/>
                </a:lnTo>
                <a:lnTo>
                  <a:pt x="3413428" y="49513"/>
                </a:lnTo>
                <a:lnTo>
                  <a:pt x="3420502" y="45339"/>
                </a:lnTo>
                <a:lnTo>
                  <a:pt x="3422918" y="45339"/>
                </a:lnTo>
                <a:lnTo>
                  <a:pt x="3422910" y="44708"/>
                </a:lnTo>
                <a:close/>
              </a:path>
              <a:path w="3432810" h="116839">
                <a:moveTo>
                  <a:pt x="3346588" y="0"/>
                </a:moveTo>
                <a:lnTo>
                  <a:pt x="3343662" y="762"/>
                </a:lnTo>
                <a:lnTo>
                  <a:pt x="3342260" y="3048"/>
                </a:lnTo>
                <a:lnTo>
                  <a:pt x="3340979" y="5334"/>
                </a:lnTo>
                <a:lnTo>
                  <a:pt x="3341741" y="8250"/>
                </a:lnTo>
                <a:lnTo>
                  <a:pt x="3344027" y="9525"/>
                </a:lnTo>
                <a:lnTo>
                  <a:pt x="3405248" y="44800"/>
                </a:lnTo>
                <a:lnTo>
                  <a:pt x="3424166" y="44708"/>
                </a:lnTo>
                <a:lnTo>
                  <a:pt x="3348874" y="1274"/>
                </a:lnTo>
                <a:lnTo>
                  <a:pt x="33465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36369" y="2537063"/>
            <a:ext cx="4128135" cy="786130"/>
          </a:xfrm>
          <a:custGeom>
            <a:avLst/>
            <a:gdLst/>
            <a:ahLst/>
            <a:cxnLst/>
            <a:rect l="l" t="t" r="r" b="b"/>
            <a:pathLst>
              <a:path w="4128135" h="786129">
                <a:moveTo>
                  <a:pt x="23265" y="747918"/>
                </a:moveTo>
                <a:lnTo>
                  <a:pt x="4127744" y="747918"/>
                </a:lnTo>
              </a:path>
              <a:path w="4128135" h="786129">
                <a:moveTo>
                  <a:pt x="0" y="734202"/>
                </a:moveTo>
                <a:lnTo>
                  <a:pt x="24441" y="702957"/>
                </a:lnTo>
                <a:lnTo>
                  <a:pt x="50151" y="672339"/>
                </a:lnTo>
                <a:lnTo>
                  <a:pt x="73321" y="640457"/>
                </a:lnTo>
                <a:lnTo>
                  <a:pt x="90141" y="605424"/>
                </a:lnTo>
                <a:lnTo>
                  <a:pt x="99288" y="576492"/>
                </a:lnTo>
                <a:lnTo>
                  <a:pt x="104829" y="563841"/>
                </a:lnTo>
                <a:lnTo>
                  <a:pt x="115917" y="552643"/>
                </a:lnTo>
                <a:lnTo>
                  <a:pt x="141707" y="528065"/>
                </a:lnTo>
                <a:lnTo>
                  <a:pt x="144607" y="518294"/>
                </a:lnTo>
                <a:lnTo>
                  <a:pt x="167537" y="470119"/>
                </a:lnTo>
                <a:lnTo>
                  <a:pt x="182269" y="451717"/>
                </a:lnTo>
                <a:lnTo>
                  <a:pt x="196023" y="432886"/>
                </a:lnTo>
                <a:lnTo>
                  <a:pt x="206096" y="412241"/>
                </a:lnTo>
                <a:lnTo>
                  <a:pt x="208996" y="402404"/>
                </a:lnTo>
                <a:lnTo>
                  <a:pt x="211655" y="392498"/>
                </a:lnTo>
                <a:lnTo>
                  <a:pt x="214741" y="382786"/>
                </a:lnTo>
                <a:lnTo>
                  <a:pt x="256346" y="317424"/>
                </a:lnTo>
                <a:lnTo>
                  <a:pt x="287767" y="270370"/>
                </a:lnTo>
                <a:lnTo>
                  <a:pt x="296262" y="257708"/>
                </a:lnTo>
                <a:lnTo>
                  <a:pt x="321920" y="218968"/>
                </a:lnTo>
                <a:lnTo>
                  <a:pt x="328054" y="209055"/>
                </a:lnTo>
                <a:lnTo>
                  <a:pt x="333951" y="198939"/>
                </a:lnTo>
                <a:lnTo>
                  <a:pt x="340277" y="189183"/>
                </a:lnTo>
                <a:lnTo>
                  <a:pt x="347697" y="180350"/>
                </a:lnTo>
                <a:lnTo>
                  <a:pt x="357569" y="170869"/>
                </a:lnTo>
                <a:lnTo>
                  <a:pt x="367525" y="161475"/>
                </a:lnTo>
                <a:lnTo>
                  <a:pt x="377220" y="151863"/>
                </a:lnTo>
                <a:lnTo>
                  <a:pt x="386309" y="141731"/>
                </a:lnTo>
                <a:lnTo>
                  <a:pt x="392892" y="132102"/>
                </a:lnTo>
                <a:lnTo>
                  <a:pt x="398581" y="121775"/>
                </a:lnTo>
                <a:lnTo>
                  <a:pt x="404579" y="111779"/>
                </a:lnTo>
                <a:lnTo>
                  <a:pt x="451919" y="71764"/>
                </a:lnTo>
                <a:lnTo>
                  <a:pt x="520391" y="40586"/>
                </a:lnTo>
                <a:lnTo>
                  <a:pt x="566653" y="25786"/>
                </a:lnTo>
                <a:lnTo>
                  <a:pt x="595064" y="16279"/>
                </a:lnTo>
                <a:lnTo>
                  <a:pt x="608307" y="12092"/>
                </a:lnTo>
                <a:lnTo>
                  <a:pt x="623265" y="8306"/>
                </a:lnTo>
                <a:lnTo>
                  <a:pt x="656819" y="0"/>
                </a:lnTo>
                <a:lnTo>
                  <a:pt x="705344" y="1745"/>
                </a:lnTo>
                <a:lnTo>
                  <a:pt x="754023" y="2487"/>
                </a:lnTo>
                <a:lnTo>
                  <a:pt x="802393" y="5224"/>
                </a:lnTo>
                <a:lnTo>
                  <a:pt x="849986" y="12953"/>
                </a:lnTo>
                <a:lnTo>
                  <a:pt x="899945" y="41414"/>
                </a:lnTo>
                <a:lnTo>
                  <a:pt x="933537" y="74293"/>
                </a:lnTo>
                <a:lnTo>
                  <a:pt x="939636" y="84166"/>
                </a:lnTo>
                <a:lnTo>
                  <a:pt x="945996" y="93874"/>
                </a:lnTo>
                <a:lnTo>
                  <a:pt x="952987" y="103144"/>
                </a:lnTo>
                <a:lnTo>
                  <a:pt x="962538" y="112941"/>
                </a:lnTo>
                <a:lnTo>
                  <a:pt x="972924" y="122015"/>
                </a:lnTo>
                <a:lnTo>
                  <a:pt x="983024" y="131300"/>
                </a:lnTo>
                <a:lnTo>
                  <a:pt x="991718" y="141731"/>
                </a:lnTo>
                <a:lnTo>
                  <a:pt x="995954" y="150877"/>
                </a:lnTo>
                <a:lnTo>
                  <a:pt x="998464" y="160858"/>
                </a:lnTo>
                <a:lnTo>
                  <a:pt x="1000808" y="170929"/>
                </a:lnTo>
                <a:lnTo>
                  <a:pt x="1004541" y="180350"/>
                </a:lnTo>
                <a:lnTo>
                  <a:pt x="1017548" y="199711"/>
                </a:lnTo>
                <a:lnTo>
                  <a:pt x="1032280" y="218126"/>
                </a:lnTo>
                <a:lnTo>
                  <a:pt x="1046034" y="236992"/>
                </a:lnTo>
                <a:lnTo>
                  <a:pt x="1056107" y="257708"/>
                </a:lnTo>
                <a:lnTo>
                  <a:pt x="1059417" y="267299"/>
                </a:lnTo>
                <a:lnTo>
                  <a:pt x="1062760" y="276899"/>
                </a:lnTo>
                <a:lnTo>
                  <a:pt x="1065982" y="286550"/>
                </a:lnTo>
                <a:lnTo>
                  <a:pt x="1068930" y="296296"/>
                </a:lnTo>
                <a:lnTo>
                  <a:pt x="1073819" y="315583"/>
                </a:lnTo>
                <a:lnTo>
                  <a:pt x="1080016" y="340865"/>
                </a:lnTo>
                <a:lnTo>
                  <a:pt x="1087118" y="366410"/>
                </a:lnTo>
                <a:lnTo>
                  <a:pt x="1094719" y="386486"/>
                </a:lnTo>
                <a:lnTo>
                  <a:pt x="1100426" y="396549"/>
                </a:lnTo>
                <a:lnTo>
                  <a:pt x="1106942" y="406157"/>
                </a:lnTo>
                <a:lnTo>
                  <a:pt x="1113791" y="415577"/>
                </a:lnTo>
                <a:lnTo>
                  <a:pt x="1120496" y="425074"/>
                </a:lnTo>
                <a:lnTo>
                  <a:pt x="1132809" y="478575"/>
                </a:lnTo>
                <a:lnTo>
                  <a:pt x="1138274" y="506289"/>
                </a:lnTo>
                <a:lnTo>
                  <a:pt x="1142726" y="521415"/>
                </a:lnTo>
                <a:lnTo>
                  <a:pt x="1152001" y="537147"/>
                </a:lnTo>
                <a:lnTo>
                  <a:pt x="1171931" y="566684"/>
                </a:lnTo>
                <a:lnTo>
                  <a:pt x="1181267" y="604645"/>
                </a:lnTo>
                <a:lnTo>
                  <a:pt x="1210662" y="656843"/>
                </a:lnTo>
                <a:lnTo>
                  <a:pt x="1228662" y="706422"/>
                </a:lnTo>
                <a:lnTo>
                  <a:pt x="1227769" y="710972"/>
                </a:lnTo>
                <a:lnTo>
                  <a:pt x="1224445" y="709220"/>
                </a:lnTo>
                <a:lnTo>
                  <a:pt x="1221811" y="706557"/>
                </a:lnTo>
                <a:lnTo>
                  <a:pt x="1222990" y="708377"/>
                </a:lnTo>
                <a:lnTo>
                  <a:pt x="1231104" y="720072"/>
                </a:lnTo>
                <a:lnTo>
                  <a:pt x="1249274" y="747034"/>
                </a:lnTo>
                <a:lnTo>
                  <a:pt x="1255912" y="737532"/>
                </a:lnTo>
                <a:lnTo>
                  <a:pt x="1279149" y="699098"/>
                </a:lnTo>
                <a:lnTo>
                  <a:pt x="1294146" y="637516"/>
                </a:lnTo>
                <a:lnTo>
                  <a:pt x="1299297" y="604986"/>
                </a:lnTo>
                <a:lnTo>
                  <a:pt x="1305187" y="572667"/>
                </a:lnTo>
                <a:lnTo>
                  <a:pt x="1313663" y="541019"/>
                </a:lnTo>
                <a:lnTo>
                  <a:pt x="1316973" y="531345"/>
                </a:lnTo>
                <a:lnTo>
                  <a:pt x="1320316" y="521710"/>
                </a:lnTo>
                <a:lnTo>
                  <a:pt x="1323538" y="512053"/>
                </a:lnTo>
                <a:lnTo>
                  <a:pt x="1326486" y="502310"/>
                </a:lnTo>
                <a:lnTo>
                  <a:pt x="1329619" y="489367"/>
                </a:lnTo>
                <a:lnTo>
                  <a:pt x="1332204" y="476288"/>
                </a:lnTo>
                <a:lnTo>
                  <a:pt x="1335169" y="463356"/>
                </a:lnTo>
                <a:lnTo>
                  <a:pt x="1339440" y="450860"/>
                </a:lnTo>
                <a:lnTo>
                  <a:pt x="1345058" y="440771"/>
                </a:lnTo>
                <a:lnTo>
                  <a:pt x="1352000" y="431413"/>
                </a:lnTo>
                <a:lnTo>
                  <a:pt x="1359108" y="422125"/>
                </a:lnTo>
                <a:lnTo>
                  <a:pt x="1365229" y="412241"/>
                </a:lnTo>
                <a:lnTo>
                  <a:pt x="1383332" y="370725"/>
                </a:lnTo>
                <a:lnTo>
                  <a:pt x="1403829" y="334914"/>
                </a:lnTo>
                <a:lnTo>
                  <a:pt x="1407139" y="325305"/>
                </a:lnTo>
                <a:lnTo>
                  <a:pt x="1410483" y="315696"/>
                </a:lnTo>
                <a:lnTo>
                  <a:pt x="1413709" y="306042"/>
                </a:lnTo>
                <a:lnTo>
                  <a:pt x="1416664" y="296296"/>
                </a:lnTo>
                <a:lnTo>
                  <a:pt x="1419597" y="283296"/>
                </a:lnTo>
                <a:lnTo>
                  <a:pt x="1421949" y="270090"/>
                </a:lnTo>
                <a:lnTo>
                  <a:pt x="1424897" y="257102"/>
                </a:lnTo>
                <a:lnTo>
                  <a:pt x="1429618" y="244754"/>
                </a:lnTo>
                <a:lnTo>
                  <a:pt x="1441080" y="224623"/>
                </a:lnTo>
                <a:lnTo>
                  <a:pt x="1454094" y="205416"/>
                </a:lnTo>
                <a:lnTo>
                  <a:pt x="1467729" y="186568"/>
                </a:lnTo>
                <a:lnTo>
                  <a:pt x="1481053" y="167518"/>
                </a:lnTo>
                <a:lnTo>
                  <a:pt x="1506830" y="128930"/>
                </a:lnTo>
                <a:lnTo>
                  <a:pt x="1512678" y="118625"/>
                </a:lnTo>
                <a:lnTo>
                  <a:pt x="1518098" y="107937"/>
                </a:lnTo>
                <a:lnTo>
                  <a:pt x="1524328" y="98060"/>
                </a:lnTo>
                <a:lnTo>
                  <a:pt x="1532607" y="90190"/>
                </a:lnTo>
                <a:lnTo>
                  <a:pt x="1578497" y="58404"/>
                </a:lnTo>
                <a:lnTo>
                  <a:pt x="1598239" y="44363"/>
                </a:lnTo>
                <a:lnTo>
                  <a:pt x="1614121" y="37135"/>
                </a:lnTo>
                <a:lnTo>
                  <a:pt x="1648431" y="25786"/>
                </a:lnTo>
                <a:lnTo>
                  <a:pt x="1703220" y="28654"/>
                </a:lnTo>
                <a:lnTo>
                  <a:pt x="1758006" y="31268"/>
                </a:lnTo>
                <a:lnTo>
                  <a:pt x="1812741" y="34380"/>
                </a:lnTo>
                <a:lnTo>
                  <a:pt x="1867378" y="38740"/>
                </a:lnTo>
                <a:lnTo>
                  <a:pt x="1906674" y="46481"/>
                </a:lnTo>
                <a:lnTo>
                  <a:pt x="1957568" y="77358"/>
                </a:lnTo>
                <a:lnTo>
                  <a:pt x="1976360" y="91194"/>
                </a:lnTo>
                <a:lnTo>
                  <a:pt x="1996278" y="103144"/>
                </a:lnTo>
                <a:lnTo>
                  <a:pt x="2047728" y="128930"/>
                </a:lnTo>
                <a:lnTo>
                  <a:pt x="2099300" y="206136"/>
                </a:lnTo>
                <a:lnTo>
                  <a:pt x="2106218" y="215526"/>
                </a:lnTo>
                <a:lnTo>
                  <a:pt x="2113515" y="224770"/>
                </a:lnTo>
                <a:lnTo>
                  <a:pt x="2120144" y="234352"/>
                </a:lnTo>
                <a:lnTo>
                  <a:pt x="2125056" y="244754"/>
                </a:lnTo>
                <a:lnTo>
                  <a:pt x="2150720" y="322082"/>
                </a:lnTo>
                <a:lnTo>
                  <a:pt x="2153516" y="331939"/>
                </a:lnTo>
                <a:lnTo>
                  <a:pt x="2156008" y="341962"/>
                </a:lnTo>
                <a:lnTo>
                  <a:pt x="2159095" y="351700"/>
                </a:lnTo>
                <a:lnTo>
                  <a:pt x="2163674" y="360700"/>
                </a:lnTo>
                <a:lnTo>
                  <a:pt x="2189460" y="399287"/>
                </a:lnTo>
                <a:lnTo>
                  <a:pt x="2192528" y="415416"/>
                </a:lnTo>
                <a:lnTo>
                  <a:pt x="2202292" y="463692"/>
                </a:lnTo>
                <a:lnTo>
                  <a:pt x="2215551" y="515142"/>
                </a:lnTo>
                <a:lnTo>
                  <a:pt x="2222215" y="540827"/>
                </a:lnTo>
                <a:lnTo>
                  <a:pt x="2228078" y="566684"/>
                </a:lnTo>
                <a:lnTo>
                  <a:pt x="2231090" y="582833"/>
                </a:lnTo>
                <a:lnTo>
                  <a:pt x="2233953" y="599023"/>
                </a:lnTo>
                <a:lnTo>
                  <a:pt x="2237079" y="615144"/>
                </a:lnTo>
                <a:lnTo>
                  <a:pt x="2240880" y="631088"/>
                </a:lnTo>
                <a:lnTo>
                  <a:pt x="2246756" y="650628"/>
                </a:lnTo>
                <a:lnTo>
                  <a:pt x="2253259" y="669935"/>
                </a:lnTo>
                <a:lnTo>
                  <a:pt x="2260018" y="689149"/>
                </a:lnTo>
                <a:lnTo>
                  <a:pt x="2266666" y="708416"/>
                </a:lnTo>
                <a:lnTo>
                  <a:pt x="2279620" y="747034"/>
                </a:lnTo>
                <a:lnTo>
                  <a:pt x="2292452" y="785621"/>
                </a:lnTo>
                <a:lnTo>
                  <a:pt x="2302648" y="776442"/>
                </a:lnTo>
                <a:lnTo>
                  <a:pt x="2331070" y="747034"/>
                </a:lnTo>
                <a:lnTo>
                  <a:pt x="2343243" y="707993"/>
                </a:lnTo>
                <a:lnTo>
                  <a:pt x="2348305" y="688068"/>
                </a:lnTo>
                <a:lnTo>
                  <a:pt x="2356856" y="669797"/>
                </a:lnTo>
                <a:lnTo>
                  <a:pt x="2382612" y="631088"/>
                </a:lnTo>
                <a:lnTo>
                  <a:pt x="2385337" y="618042"/>
                </a:lnTo>
                <a:lnTo>
                  <a:pt x="2395444" y="579638"/>
                </a:lnTo>
                <a:lnTo>
                  <a:pt x="2422750" y="541637"/>
                </a:lnTo>
                <a:lnTo>
                  <a:pt x="2436776" y="522922"/>
                </a:lnTo>
                <a:lnTo>
                  <a:pt x="2447016" y="502310"/>
                </a:lnTo>
                <a:lnTo>
                  <a:pt x="2449917" y="492542"/>
                </a:lnTo>
                <a:lnTo>
                  <a:pt x="2452575" y="482669"/>
                </a:lnTo>
                <a:lnTo>
                  <a:pt x="2455662" y="472962"/>
                </a:lnTo>
                <a:lnTo>
                  <a:pt x="2459848" y="463692"/>
                </a:lnTo>
                <a:lnTo>
                  <a:pt x="2472334" y="444102"/>
                </a:lnTo>
                <a:lnTo>
                  <a:pt x="2486099" y="425317"/>
                </a:lnTo>
                <a:lnTo>
                  <a:pt x="2499625" y="406419"/>
                </a:lnTo>
                <a:lnTo>
                  <a:pt x="2511390" y="386486"/>
                </a:lnTo>
                <a:lnTo>
                  <a:pt x="2527676" y="353566"/>
                </a:lnTo>
                <a:lnTo>
                  <a:pt x="2546008" y="318462"/>
                </a:lnTo>
                <a:lnTo>
                  <a:pt x="2566340" y="285176"/>
                </a:lnTo>
                <a:lnTo>
                  <a:pt x="2588626" y="257708"/>
                </a:lnTo>
                <a:lnTo>
                  <a:pt x="2608750" y="239011"/>
                </a:lnTo>
                <a:lnTo>
                  <a:pt x="2629393" y="220743"/>
                </a:lnTo>
                <a:lnTo>
                  <a:pt x="2648985" y="201618"/>
                </a:lnTo>
                <a:lnTo>
                  <a:pt x="2665954" y="180350"/>
                </a:lnTo>
                <a:lnTo>
                  <a:pt x="2685647" y="150262"/>
                </a:lnTo>
                <a:lnTo>
                  <a:pt x="2704557" y="126411"/>
                </a:lnTo>
                <a:lnTo>
                  <a:pt x="2729913" y="106990"/>
                </a:lnTo>
                <a:lnTo>
                  <a:pt x="2768946" y="90190"/>
                </a:lnTo>
                <a:lnTo>
                  <a:pt x="2846182" y="64526"/>
                </a:lnTo>
                <a:lnTo>
                  <a:pt x="2884949" y="66878"/>
                </a:lnTo>
                <a:lnTo>
                  <a:pt x="2923784" y="68713"/>
                </a:lnTo>
                <a:lnTo>
                  <a:pt x="2962460" y="71662"/>
                </a:lnTo>
                <a:lnTo>
                  <a:pt x="3000746" y="77358"/>
                </a:lnTo>
                <a:lnTo>
                  <a:pt x="3042885" y="106459"/>
                </a:lnTo>
                <a:lnTo>
                  <a:pt x="3062794" y="126770"/>
                </a:lnTo>
                <a:lnTo>
                  <a:pt x="3078074" y="141731"/>
                </a:lnTo>
                <a:lnTo>
                  <a:pt x="3087293" y="148727"/>
                </a:lnTo>
                <a:lnTo>
                  <a:pt x="3097006" y="155105"/>
                </a:lnTo>
                <a:lnTo>
                  <a:pt x="3106908" y="161243"/>
                </a:lnTo>
                <a:lnTo>
                  <a:pt x="3116692" y="167518"/>
                </a:lnTo>
                <a:lnTo>
                  <a:pt x="3145398" y="210841"/>
                </a:lnTo>
                <a:lnTo>
                  <a:pt x="3181066" y="244754"/>
                </a:lnTo>
                <a:lnTo>
                  <a:pt x="3207561" y="282938"/>
                </a:lnTo>
                <a:lnTo>
                  <a:pt x="3220019" y="302567"/>
                </a:lnTo>
                <a:lnTo>
                  <a:pt x="3232638" y="322082"/>
                </a:lnTo>
                <a:lnTo>
                  <a:pt x="3236752" y="331296"/>
                </a:lnTo>
                <a:lnTo>
                  <a:pt x="3239054" y="341391"/>
                </a:lnTo>
                <a:lnTo>
                  <a:pt x="3241356" y="351485"/>
                </a:lnTo>
                <a:lnTo>
                  <a:pt x="3245470" y="360700"/>
                </a:lnTo>
                <a:lnTo>
                  <a:pt x="3253981" y="371307"/>
                </a:lnTo>
                <a:lnTo>
                  <a:pt x="3263770" y="380862"/>
                </a:lnTo>
                <a:lnTo>
                  <a:pt x="3274055" y="389983"/>
                </a:lnTo>
                <a:lnTo>
                  <a:pt x="3284058" y="399287"/>
                </a:lnTo>
                <a:lnTo>
                  <a:pt x="3309844" y="476646"/>
                </a:lnTo>
                <a:lnTo>
                  <a:pt x="3312622" y="486503"/>
                </a:lnTo>
                <a:lnTo>
                  <a:pt x="3315087" y="496526"/>
                </a:lnTo>
                <a:lnTo>
                  <a:pt x="3318168" y="506264"/>
                </a:lnTo>
                <a:lnTo>
                  <a:pt x="3322798" y="515264"/>
                </a:lnTo>
                <a:lnTo>
                  <a:pt x="3342509" y="544390"/>
                </a:lnTo>
                <a:lnTo>
                  <a:pt x="3354295" y="564592"/>
                </a:lnTo>
                <a:lnTo>
                  <a:pt x="3363196" y="589086"/>
                </a:lnTo>
                <a:lnTo>
                  <a:pt x="3374248" y="631088"/>
                </a:lnTo>
                <a:lnTo>
                  <a:pt x="3400034" y="734202"/>
                </a:lnTo>
                <a:lnTo>
                  <a:pt x="3409981" y="731548"/>
                </a:lnTo>
                <a:lnTo>
                  <a:pt x="3456516" y="702326"/>
                </a:lnTo>
                <a:lnTo>
                  <a:pt x="3468210" y="666392"/>
                </a:lnTo>
                <a:lnTo>
                  <a:pt x="3477240" y="644042"/>
                </a:lnTo>
                <a:lnTo>
                  <a:pt x="3489263" y="624162"/>
                </a:lnTo>
                <a:lnTo>
                  <a:pt x="3502260" y="604883"/>
                </a:lnTo>
                <a:lnTo>
                  <a:pt x="3515641" y="585843"/>
                </a:lnTo>
                <a:lnTo>
                  <a:pt x="3528812" y="566684"/>
                </a:lnTo>
                <a:lnTo>
                  <a:pt x="3554568" y="528065"/>
                </a:lnTo>
                <a:lnTo>
                  <a:pt x="3557559" y="518350"/>
                </a:lnTo>
                <a:lnTo>
                  <a:pt x="3560367" y="508543"/>
                </a:lnTo>
                <a:lnTo>
                  <a:pt x="3563483" y="498850"/>
                </a:lnTo>
                <a:lnTo>
                  <a:pt x="3567400" y="489478"/>
                </a:lnTo>
                <a:lnTo>
                  <a:pt x="3580481" y="468596"/>
                </a:lnTo>
                <a:lnTo>
                  <a:pt x="3599739" y="442005"/>
                </a:lnTo>
                <a:lnTo>
                  <a:pt x="3618929" y="416603"/>
                </a:lnTo>
                <a:lnTo>
                  <a:pt x="3631804" y="399287"/>
                </a:lnTo>
                <a:lnTo>
                  <a:pt x="3644945" y="380122"/>
                </a:lnTo>
                <a:lnTo>
                  <a:pt x="3657815" y="360787"/>
                </a:lnTo>
                <a:lnTo>
                  <a:pt x="3670565" y="341402"/>
                </a:lnTo>
                <a:lnTo>
                  <a:pt x="3683346" y="322082"/>
                </a:lnTo>
                <a:lnTo>
                  <a:pt x="3689205" y="311781"/>
                </a:lnTo>
                <a:lnTo>
                  <a:pt x="3694627" y="301100"/>
                </a:lnTo>
                <a:lnTo>
                  <a:pt x="3700855" y="291225"/>
                </a:lnTo>
                <a:lnTo>
                  <a:pt x="3709132" y="283342"/>
                </a:lnTo>
                <a:lnTo>
                  <a:pt x="3747750" y="257708"/>
                </a:lnTo>
                <a:lnTo>
                  <a:pt x="3753507" y="244271"/>
                </a:lnTo>
                <a:lnTo>
                  <a:pt x="3773536" y="206136"/>
                </a:lnTo>
                <a:lnTo>
                  <a:pt x="3802353" y="196470"/>
                </a:lnTo>
                <a:lnTo>
                  <a:pt x="3812124" y="193304"/>
                </a:lnTo>
                <a:lnTo>
                  <a:pt x="3822204" y="187526"/>
                </a:lnTo>
                <a:lnTo>
                  <a:pt x="3831822" y="180982"/>
                </a:lnTo>
                <a:lnTo>
                  <a:pt x="3841245" y="174153"/>
                </a:lnTo>
                <a:lnTo>
                  <a:pt x="3850742" y="167518"/>
                </a:lnTo>
                <a:lnTo>
                  <a:pt x="3856713" y="157378"/>
                </a:lnTo>
                <a:lnTo>
                  <a:pt x="3862343" y="146978"/>
                </a:lnTo>
                <a:lnTo>
                  <a:pt x="3868620" y="137201"/>
                </a:lnTo>
                <a:lnTo>
                  <a:pt x="3876528" y="128930"/>
                </a:lnTo>
                <a:lnTo>
                  <a:pt x="3885241" y="123841"/>
                </a:lnTo>
                <a:lnTo>
                  <a:pt x="3894980" y="120681"/>
                </a:lnTo>
                <a:lnTo>
                  <a:pt x="3905147" y="118407"/>
                </a:lnTo>
                <a:lnTo>
                  <a:pt x="3915146" y="115976"/>
                </a:lnTo>
                <a:lnTo>
                  <a:pt x="3954300" y="105446"/>
                </a:lnTo>
                <a:lnTo>
                  <a:pt x="3978423" y="101982"/>
                </a:lnTo>
                <a:lnTo>
                  <a:pt x="4006341" y="102307"/>
                </a:lnTo>
                <a:lnTo>
                  <a:pt x="4056878" y="103144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5612" y="6453341"/>
            <a:ext cx="3240405" cy="0"/>
          </a:xfrm>
          <a:custGeom>
            <a:avLst/>
            <a:gdLst/>
            <a:ahLst/>
            <a:cxnLst/>
            <a:rect l="l" t="t" r="r" b="b"/>
            <a:pathLst>
              <a:path w="3240404">
                <a:moveTo>
                  <a:pt x="0" y="0"/>
                </a:moveTo>
                <a:lnTo>
                  <a:pt x="324040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10140" y="5157215"/>
            <a:ext cx="100330" cy="432434"/>
          </a:xfrm>
          <a:custGeom>
            <a:avLst/>
            <a:gdLst/>
            <a:ahLst/>
            <a:cxnLst/>
            <a:rect l="l" t="t" r="r" b="b"/>
            <a:pathLst>
              <a:path w="100329" h="432435">
                <a:moveTo>
                  <a:pt x="5334" y="340995"/>
                </a:moveTo>
                <a:lnTo>
                  <a:pt x="3048" y="342269"/>
                </a:lnTo>
                <a:lnTo>
                  <a:pt x="762" y="343662"/>
                </a:lnTo>
                <a:lnTo>
                  <a:pt x="0" y="346578"/>
                </a:lnTo>
                <a:lnTo>
                  <a:pt x="1371" y="348746"/>
                </a:lnTo>
                <a:lnTo>
                  <a:pt x="49895" y="432041"/>
                </a:lnTo>
                <a:lnTo>
                  <a:pt x="55361" y="422660"/>
                </a:lnTo>
                <a:lnTo>
                  <a:pt x="45064" y="422660"/>
                </a:lnTo>
                <a:lnTo>
                  <a:pt x="45064" y="405008"/>
                </a:lnTo>
                <a:lnTo>
                  <a:pt x="9509" y="344043"/>
                </a:lnTo>
                <a:lnTo>
                  <a:pt x="8229" y="341757"/>
                </a:lnTo>
                <a:lnTo>
                  <a:pt x="5334" y="340995"/>
                </a:lnTo>
                <a:close/>
              </a:path>
              <a:path w="100329" h="432435">
                <a:moveTo>
                  <a:pt x="45064" y="405008"/>
                </a:moveTo>
                <a:lnTo>
                  <a:pt x="45064" y="422660"/>
                </a:lnTo>
                <a:lnTo>
                  <a:pt x="54589" y="422660"/>
                </a:lnTo>
                <a:lnTo>
                  <a:pt x="54589" y="420243"/>
                </a:lnTo>
                <a:lnTo>
                  <a:pt x="45841" y="420243"/>
                </a:lnTo>
                <a:lnTo>
                  <a:pt x="49895" y="413291"/>
                </a:lnTo>
                <a:lnTo>
                  <a:pt x="45064" y="405008"/>
                </a:lnTo>
                <a:close/>
              </a:path>
              <a:path w="100329" h="432435">
                <a:moveTo>
                  <a:pt x="94488" y="340995"/>
                </a:moveTo>
                <a:lnTo>
                  <a:pt x="91561" y="341757"/>
                </a:lnTo>
                <a:lnTo>
                  <a:pt x="90281" y="344043"/>
                </a:lnTo>
                <a:lnTo>
                  <a:pt x="54589" y="405243"/>
                </a:lnTo>
                <a:lnTo>
                  <a:pt x="54589" y="422660"/>
                </a:lnTo>
                <a:lnTo>
                  <a:pt x="55361" y="422660"/>
                </a:lnTo>
                <a:lnTo>
                  <a:pt x="98419" y="348746"/>
                </a:lnTo>
                <a:lnTo>
                  <a:pt x="99822" y="346578"/>
                </a:lnTo>
                <a:lnTo>
                  <a:pt x="99060" y="343662"/>
                </a:lnTo>
                <a:lnTo>
                  <a:pt x="96774" y="342269"/>
                </a:lnTo>
                <a:lnTo>
                  <a:pt x="94488" y="340995"/>
                </a:lnTo>
                <a:close/>
              </a:path>
              <a:path w="100329" h="432435">
                <a:moveTo>
                  <a:pt x="49895" y="413291"/>
                </a:moveTo>
                <a:lnTo>
                  <a:pt x="45841" y="420243"/>
                </a:lnTo>
                <a:lnTo>
                  <a:pt x="53949" y="420243"/>
                </a:lnTo>
                <a:lnTo>
                  <a:pt x="49895" y="413291"/>
                </a:lnTo>
                <a:close/>
              </a:path>
              <a:path w="100329" h="432435">
                <a:moveTo>
                  <a:pt x="54589" y="405243"/>
                </a:moveTo>
                <a:lnTo>
                  <a:pt x="49895" y="413291"/>
                </a:lnTo>
                <a:lnTo>
                  <a:pt x="53949" y="420243"/>
                </a:lnTo>
                <a:lnTo>
                  <a:pt x="54589" y="420243"/>
                </a:lnTo>
                <a:lnTo>
                  <a:pt x="54589" y="405243"/>
                </a:lnTo>
                <a:close/>
              </a:path>
              <a:path w="100329" h="432435">
                <a:moveTo>
                  <a:pt x="49895" y="18762"/>
                </a:moveTo>
                <a:lnTo>
                  <a:pt x="45064" y="27045"/>
                </a:lnTo>
                <a:lnTo>
                  <a:pt x="45064" y="405008"/>
                </a:lnTo>
                <a:lnTo>
                  <a:pt x="49895" y="413291"/>
                </a:lnTo>
                <a:lnTo>
                  <a:pt x="54589" y="405243"/>
                </a:lnTo>
                <a:lnTo>
                  <a:pt x="54589" y="26810"/>
                </a:lnTo>
                <a:lnTo>
                  <a:pt x="49895" y="18762"/>
                </a:lnTo>
                <a:close/>
              </a:path>
              <a:path w="100329" h="432435">
                <a:moveTo>
                  <a:pt x="49895" y="0"/>
                </a:moveTo>
                <a:lnTo>
                  <a:pt x="1371" y="83189"/>
                </a:lnTo>
                <a:lnTo>
                  <a:pt x="0" y="85475"/>
                </a:lnTo>
                <a:lnTo>
                  <a:pt x="762" y="88392"/>
                </a:lnTo>
                <a:lnTo>
                  <a:pt x="3048" y="89666"/>
                </a:lnTo>
                <a:lnTo>
                  <a:pt x="5334" y="91059"/>
                </a:lnTo>
                <a:lnTo>
                  <a:pt x="8229" y="90297"/>
                </a:lnTo>
                <a:lnTo>
                  <a:pt x="9509" y="88011"/>
                </a:lnTo>
                <a:lnTo>
                  <a:pt x="45064" y="27045"/>
                </a:lnTo>
                <a:lnTo>
                  <a:pt x="45064" y="9393"/>
                </a:lnTo>
                <a:lnTo>
                  <a:pt x="55375" y="9393"/>
                </a:lnTo>
                <a:lnTo>
                  <a:pt x="49895" y="0"/>
                </a:lnTo>
                <a:close/>
              </a:path>
              <a:path w="100329" h="432435">
                <a:moveTo>
                  <a:pt x="55375" y="9393"/>
                </a:moveTo>
                <a:lnTo>
                  <a:pt x="54589" y="9393"/>
                </a:lnTo>
                <a:lnTo>
                  <a:pt x="54589" y="26810"/>
                </a:lnTo>
                <a:lnTo>
                  <a:pt x="90281" y="88011"/>
                </a:lnTo>
                <a:lnTo>
                  <a:pt x="91561" y="90297"/>
                </a:lnTo>
                <a:lnTo>
                  <a:pt x="94488" y="91059"/>
                </a:lnTo>
                <a:lnTo>
                  <a:pt x="96774" y="89666"/>
                </a:lnTo>
                <a:lnTo>
                  <a:pt x="99060" y="88392"/>
                </a:lnTo>
                <a:lnTo>
                  <a:pt x="99822" y="85475"/>
                </a:lnTo>
                <a:lnTo>
                  <a:pt x="98419" y="83189"/>
                </a:lnTo>
                <a:lnTo>
                  <a:pt x="55375" y="9393"/>
                </a:lnTo>
                <a:close/>
              </a:path>
              <a:path w="100329" h="432435">
                <a:moveTo>
                  <a:pt x="54589" y="9393"/>
                </a:moveTo>
                <a:lnTo>
                  <a:pt x="45064" y="9393"/>
                </a:lnTo>
                <a:lnTo>
                  <a:pt x="45064" y="27045"/>
                </a:lnTo>
                <a:lnTo>
                  <a:pt x="49895" y="18762"/>
                </a:lnTo>
                <a:lnTo>
                  <a:pt x="45841" y="11811"/>
                </a:lnTo>
                <a:lnTo>
                  <a:pt x="54589" y="11811"/>
                </a:lnTo>
                <a:lnTo>
                  <a:pt x="54589" y="9393"/>
                </a:lnTo>
                <a:close/>
              </a:path>
              <a:path w="100329" h="432435">
                <a:moveTo>
                  <a:pt x="54589" y="11811"/>
                </a:moveTo>
                <a:lnTo>
                  <a:pt x="53949" y="11811"/>
                </a:lnTo>
                <a:lnTo>
                  <a:pt x="49895" y="18762"/>
                </a:lnTo>
                <a:lnTo>
                  <a:pt x="54589" y="26810"/>
                </a:lnTo>
                <a:lnTo>
                  <a:pt x="54589" y="11811"/>
                </a:lnTo>
                <a:close/>
              </a:path>
              <a:path w="100329" h="432435">
                <a:moveTo>
                  <a:pt x="53949" y="11811"/>
                </a:moveTo>
                <a:lnTo>
                  <a:pt x="45841" y="11811"/>
                </a:lnTo>
                <a:lnTo>
                  <a:pt x="49895" y="18762"/>
                </a:lnTo>
                <a:lnTo>
                  <a:pt x="53949" y="11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281815" y="5152453"/>
            <a:ext cx="3434715" cy="1301115"/>
            <a:chOff x="1281815" y="5152453"/>
            <a:chExt cx="3434715" cy="1301115"/>
          </a:xfrm>
        </p:grpSpPr>
        <p:sp>
          <p:nvSpPr>
            <p:cNvPr id="11" name="object 11"/>
            <p:cNvSpPr/>
            <p:nvPr/>
          </p:nvSpPr>
          <p:spPr>
            <a:xfrm>
              <a:off x="1475612" y="5157216"/>
              <a:ext cx="3240405" cy="0"/>
            </a:xfrm>
            <a:custGeom>
              <a:avLst/>
              <a:gdLst/>
              <a:ahLst/>
              <a:cxnLst/>
              <a:rect l="l" t="t" r="r" b="b"/>
              <a:pathLst>
                <a:path w="3240404">
                  <a:moveTo>
                    <a:pt x="0" y="0"/>
                  </a:moveTo>
                  <a:lnTo>
                    <a:pt x="3240404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03603" y="5589245"/>
              <a:ext cx="3264535" cy="432434"/>
            </a:xfrm>
            <a:custGeom>
              <a:avLst/>
              <a:gdLst/>
              <a:ahLst/>
              <a:cxnLst/>
              <a:rect l="l" t="t" r="r" b="b"/>
              <a:pathLst>
                <a:path w="3264535" h="432435">
                  <a:moveTo>
                    <a:pt x="0" y="0"/>
                  </a:moveTo>
                  <a:lnTo>
                    <a:pt x="3264407" y="0"/>
                  </a:lnTo>
                </a:path>
                <a:path w="3264535" h="432435">
                  <a:moveTo>
                    <a:pt x="0" y="432041"/>
                  </a:moveTo>
                  <a:lnTo>
                    <a:pt x="3264407" y="432041"/>
                  </a:lnTo>
                </a:path>
              </a:pathLst>
            </a:custGeom>
            <a:ln w="952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81811" y="5157216"/>
              <a:ext cx="2620645" cy="1296670"/>
            </a:xfrm>
            <a:custGeom>
              <a:avLst/>
              <a:gdLst/>
              <a:ahLst/>
              <a:cxnLst/>
              <a:rect l="l" t="t" r="r" b="b"/>
              <a:pathLst>
                <a:path w="2620645" h="1296670">
                  <a:moveTo>
                    <a:pt x="99695" y="85483"/>
                  </a:moveTo>
                  <a:lnTo>
                    <a:pt x="98412" y="83197"/>
                  </a:lnTo>
                  <a:lnTo>
                    <a:pt x="55270" y="9398"/>
                  </a:lnTo>
                  <a:lnTo>
                    <a:pt x="49784" y="0"/>
                  </a:lnTo>
                  <a:lnTo>
                    <a:pt x="1257" y="83197"/>
                  </a:lnTo>
                  <a:lnTo>
                    <a:pt x="0" y="85483"/>
                  </a:lnTo>
                  <a:lnTo>
                    <a:pt x="762" y="88392"/>
                  </a:lnTo>
                  <a:lnTo>
                    <a:pt x="2921" y="89674"/>
                  </a:lnTo>
                  <a:lnTo>
                    <a:pt x="5207" y="91059"/>
                  </a:lnTo>
                  <a:lnTo>
                    <a:pt x="8115" y="90297"/>
                  </a:lnTo>
                  <a:lnTo>
                    <a:pt x="9525" y="88011"/>
                  </a:lnTo>
                  <a:lnTo>
                    <a:pt x="45072" y="27063"/>
                  </a:lnTo>
                  <a:lnTo>
                    <a:pt x="45085" y="1269072"/>
                  </a:lnTo>
                  <a:lnTo>
                    <a:pt x="9525" y="1208100"/>
                  </a:lnTo>
                  <a:lnTo>
                    <a:pt x="8115" y="1205826"/>
                  </a:lnTo>
                  <a:lnTo>
                    <a:pt x="5207" y="1205064"/>
                  </a:lnTo>
                  <a:lnTo>
                    <a:pt x="2921" y="1206385"/>
                  </a:lnTo>
                  <a:lnTo>
                    <a:pt x="762" y="1207706"/>
                  </a:lnTo>
                  <a:lnTo>
                    <a:pt x="0" y="1210627"/>
                  </a:lnTo>
                  <a:lnTo>
                    <a:pt x="1257" y="1212900"/>
                  </a:lnTo>
                  <a:lnTo>
                    <a:pt x="49784" y="1296149"/>
                  </a:lnTo>
                  <a:lnTo>
                    <a:pt x="55295" y="1286700"/>
                  </a:lnTo>
                  <a:lnTo>
                    <a:pt x="98412" y="1212900"/>
                  </a:lnTo>
                  <a:lnTo>
                    <a:pt x="99695" y="1210627"/>
                  </a:lnTo>
                  <a:lnTo>
                    <a:pt x="98933" y="1207706"/>
                  </a:lnTo>
                  <a:lnTo>
                    <a:pt x="94361" y="1205064"/>
                  </a:lnTo>
                  <a:lnTo>
                    <a:pt x="91440" y="1205826"/>
                  </a:lnTo>
                  <a:lnTo>
                    <a:pt x="90170" y="1208100"/>
                  </a:lnTo>
                  <a:lnTo>
                    <a:pt x="54610" y="1269047"/>
                  </a:lnTo>
                  <a:lnTo>
                    <a:pt x="54597" y="27051"/>
                  </a:lnTo>
                  <a:lnTo>
                    <a:pt x="90170" y="88011"/>
                  </a:lnTo>
                  <a:lnTo>
                    <a:pt x="91440" y="90297"/>
                  </a:lnTo>
                  <a:lnTo>
                    <a:pt x="94361" y="91059"/>
                  </a:lnTo>
                  <a:lnTo>
                    <a:pt x="96647" y="89674"/>
                  </a:lnTo>
                  <a:lnTo>
                    <a:pt x="98933" y="88392"/>
                  </a:lnTo>
                  <a:lnTo>
                    <a:pt x="99695" y="85483"/>
                  </a:lnTo>
                  <a:close/>
                </a:path>
                <a:path w="2620645" h="1296670">
                  <a:moveTo>
                    <a:pt x="2620022" y="85483"/>
                  </a:moveTo>
                  <a:lnTo>
                    <a:pt x="2618613" y="83197"/>
                  </a:lnTo>
                  <a:lnTo>
                    <a:pt x="2575572" y="9398"/>
                  </a:lnTo>
                  <a:lnTo>
                    <a:pt x="2570099" y="0"/>
                  </a:lnTo>
                  <a:lnTo>
                    <a:pt x="2521572" y="83197"/>
                  </a:lnTo>
                  <a:lnTo>
                    <a:pt x="2520200" y="85483"/>
                  </a:lnTo>
                  <a:lnTo>
                    <a:pt x="2520962" y="88392"/>
                  </a:lnTo>
                  <a:lnTo>
                    <a:pt x="2523248" y="89674"/>
                  </a:lnTo>
                  <a:lnTo>
                    <a:pt x="2525534" y="91059"/>
                  </a:lnTo>
                  <a:lnTo>
                    <a:pt x="2528430" y="90297"/>
                  </a:lnTo>
                  <a:lnTo>
                    <a:pt x="2529713" y="88011"/>
                  </a:lnTo>
                  <a:lnTo>
                    <a:pt x="2565273" y="27025"/>
                  </a:lnTo>
                  <a:lnTo>
                    <a:pt x="2565387" y="9398"/>
                  </a:lnTo>
                  <a:lnTo>
                    <a:pt x="2565387" y="26847"/>
                  </a:lnTo>
                  <a:lnTo>
                    <a:pt x="2565387" y="837234"/>
                  </a:lnTo>
                  <a:lnTo>
                    <a:pt x="2565387" y="854646"/>
                  </a:lnTo>
                  <a:lnTo>
                    <a:pt x="2565273" y="837044"/>
                  </a:lnTo>
                  <a:lnTo>
                    <a:pt x="2529713" y="776058"/>
                  </a:lnTo>
                  <a:lnTo>
                    <a:pt x="2528430" y="773785"/>
                  </a:lnTo>
                  <a:lnTo>
                    <a:pt x="2525534" y="773010"/>
                  </a:lnTo>
                  <a:lnTo>
                    <a:pt x="2520962" y="775665"/>
                  </a:lnTo>
                  <a:lnTo>
                    <a:pt x="2520200" y="778573"/>
                  </a:lnTo>
                  <a:lnTo>
                    <a:pt x="2521572" y="780846"/>
                  </a:lnTo>
                  <a:lnTo>
                    <a:pt x="2570099" y="864108"/>
                  </a:lnTo>
                  <a:lnTo>
                    <a:pt x="2575598" y="854646"/>
                  </a:lnTo>
                  <a:lnTo>
                    <a:pt x="2618613" y="780846"/>
                  </a:lnTo>
                  <a:lnTo>
                    <a:pt x="2620022" y="778573"/>
                  </a:lnTo>
                  <a:lnTo>
                    <a:pt x="2619260" y="775665"/>
                  </a:lnTo>
                  <a:lnTo>
                    <a:pt x="2614688" y="773010"/>
                  </a:lnTo>
                  <a:lnTo>
                    <a:pt x="2611755" y="773785"/>
                  </a:lnTo>
                  <a:lnTo>
                    <a:pt x="2610485" y="776058"/>
                  </a:lnTo>
                  <a:lnTo>
                    <a:pt x="2574912" y="837044"/>
                  </a:lnTo>
                  <a:lnTo>
                    <a:pt x="2574798" y="837234"/>
                  </a:lnTo>
                  <a:lnTo>
                    <a:pt x="2574798" y="26847"/>
                  </a:lnTo>
                  <a:lnTo>
                    <a:pt x="2574912" y="27025"/>
                  </a:lnTo>
                  <a:lnTo>
                    <a:pt x="2610485" y="88011"/>
                  </a:lnTo>
                  <a:lnTo>
                    <a:pt x="2611755" y="90297"/>
                  </a:lnTo>
                  <a:lnTo>
                    <a:pt x="2614688" y="91059"/>
                  </a:lnTo>
                  <a:lnTo>
                    <a:pt x="2616974" y="89674"/>
                  </a:lnTo>
                  <a:lnTo>
                    <a:pt x="2619260" y="88392"/>
                  </a:lnTo>
                  <a:lnTo>
                    <a:pt x="2620022" y="85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23240" y="3377562"/>
            <a:ext cx="7738109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3955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Arial"/>
                <a:cs typeface="Arial"/>
              </a:rPr>
              <a:t>λ/2</a:t>
            </a:r>
            <a:endParaRPr sz="1800">
              <a:latin typeface="Arial"/>
              <a:cs typeface="Arial"/>
            </a:endParaRPr>
          </a:p>
          <a:p>
            <a:pPr marL="1619885">
              <a:lnSpc>
                <a:spcPct val="100000"/>
              </a:lnSpc>
              <a:spcBef>
                <a:spcPts val="90"/>
              </a:spcBef>
            </a:pPr>
            <a:r>
              <a:rPr sz="1800" spc="-20" dirty="0">
                <a:latin typeface="Arial"/>
                <a:cs typeface="Arial"/>
              </a:rPr>
              <a:t>2λ/2</a:t>
            </a:r>
            <a:endParaRPr sz="1800">
              <a:latin typeface="Arial"/>
              <a:cs typeface="Arial"/>
            </a:endParaRPr>
          </a:p>
          <a:p>
            <a:pPr marL="2196465">
              <a:lnSpc>
                <a:spcPct val="100000"/>
              </a:lnSpc>
              <a:spcBef>
                <a:spcPts val="605"/>
              </a:spcBef>
            </a:pPr>
            <a:r>
              <a:rPr sz="1800" spc="-20" dirty="0">
                <a:latin typeface="Arial"/>
                <a:cs typeface="Arial"/>
              </a:rPr>
              <a:t>3λ/2</a:t>
            </a:r>
            <a:endParaRPr sz="1800">
              <a:latin typeface="Arial"/>
              <a:cs typeface="Arial"/>
            </a:endParaRPr>
          </a:p>
          <a:p>
            <a:pPr marL="482600" marR="1778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82600" algn="l"/>
                <a:tab pos="483234" algn="l"/>
              </a:tabLst>
            </a:pPr>
            <a:r>
              <a:rPr sz="2400" spc="-290" dirty="0">
                <a:latin typeface="Arial"/>
                <a:cs typeface="Arial"/>
              </a:rPr>
              <a:t>So </a:t>
            </a:r>
            <a:r>
              <a:rPr sz="2400" spc="-85" dirty="0">
                <a:latin typeface="Arial"/>
                <a:cs typeface="Arial"/>
              </a:rPr>
              <a:t>dimension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155" dirty="0">
                <a:latin typeface="Arial"/>
                <a:cs typeface="Arial"/>
              </a:rPr>
              <a:t>can </a:t>
            </a:r>
            <a:r>
              <a:rPr sz="2400" spc="-150" dirty="0">
                <a:latin typeface="Arial"/>
                <a:cs typeface="Arial"/>
              </a:rPr>
              <a:t>have </a:t>
            </a:r>
            <a:r>
              <a:rPr sz="2400" spc="-45" dirty="0">
                <a:latin typeface="Arial"/>
                <a:cs typeface="Arial"/>
              </a:rPr>
              <a:t>following </a:t>
            </a:r>
            <a:r>
              <a:rPr sz="2400" spc="-135" dirty="0">
                <a:latin typeface="Arial"/>
                <a:cs typeface="Arial"/>
              </a:rPr>
              <a:t>values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such 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95" dirty="0">
                <a:latin typeface="Arial"/>
                <a:cs typeface="Arial"/>
              </a:rPr>
              <a:t>voltage </a:t>
            </a:r>
            <a:r>
              <a:rPr sz="2400" spc="-35" dirty="0">
                <a:latin typeface="Arial"/>
                <a:cs typeface="Arial"/>
              </a:rPr>
              <a:t>at </a:t>
            </a:r>
            <a:r>
              <a:rPr sz="2400" spc="-95" dirty="0">
                <a:latin typeface="Arial"/>
                <a:cs typeface="Arial"/>
              </a:rPr>
              <a:t>walls </a:t>
            </a:r>
            <a:r>
              <a:rPr sz="2400" spc="5" dirty="0">
                <a:latin typeface="Arial"/>
                <a:cs typeface="Arial"/>
              </a:rPr>
              <a:t>will</a:t>
            </a:r>
            <a:r>
              <a:rPr sz="2400" spc="-484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114" dirty="0">
                <a:latin typeface="Arial"/>
                <a:cs typeface="Arial"/>
              </a:rPr>
              <a:t>zero.</a:t>
            </a:r>
            <a:endParaRPr sz="2400">
              <a:latin typeface="Arial"/>
              <a:cs typeface="Arial"/>
            </a:endParaRPr>
          </a:p>
          <a:p>
            <a:pPr marL="4429125">
              <a:lnSpc>
                <a:spcPct val="100000"/>
              </a:lnSpc>
              <a:spcBef>
                <a:spcPts val="1215"/>
              </a:spcBef>
            </a:pPr>
            <a:r>
              <a:rPr sz="2000" spc="-165" dirty="0">
                <a:latin typeface="Arial"/>
                <a:cs typeface="Arial"/>
              </a:rPr>
              <a:t>a= </a:t>
            </a:r>
            <a:r>
              <a:rPr sz="2000" spc="-55" dirty="0">
                <a:latin typeface="Arial"/>
                <a:cs typeface="Arial"/>
              </a:rPr>
              <a:t>λ</a:t>
            </a:r>
            <a:r>
              <a:rPr sz="1950" spc="-82" baseline="-21367" dirty="0">
                <a:latin typeface="Arial"/>
                <a:cs typeface="Arial"/>
              </a:rPr>
              <a:t>n </a:t>
            </a:r>
            <a:r>
              <a:rPr sz="2000" spc="215" dirty="0">
                <a:latin typeface="Arial"/>
                <a:cs typeface="Arial"/>
              </a:rPr>
              <a:t>/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</a:t>
            </a:fld>
            <a:endParaRPr spc="-60" dirty="0"/>
          </a:p>
        </p:txBody>
      </p:sp>
      <p:sp>
        <p:nvSpPr>
          <p:cNvPr id="15" name="object 15"/>
          <p:cNvSpPr txBox="1"/>
          <p:nvPr/>
        </p:nvSpPr>
        <p:spPr>
          <a:xfrm>
            <a:off x="3906015" y="5566659"/>
            <a:ext cx="10407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40" dirty="0">
                <a:latin typeface="Arial"/>
                <a:cs typeface="Arial"/>
              </a:rPr>
              <a:t>a=2 </a:t>
            </a:r>
            <a:r>
              <a:rPr sz="2000" spc="-55" dirty="0">
                <a:latin typeface="Arial"/>
                <a:cs typeface="Arial"/>
              </a:rPr>
              <a:t>λ</a:t>
            </a:r>
            <a:r>
              <a:rPr sz="1950" spc="-82" baseline="-21367" dirty="0">
                <a:latin typeface="Arial"/>
                <a:cs typeface="Arial"/>
              </a:rPr>
              <a:t>n </a:t>
            </a:r>
            <a:r>
              <a:rPr sz="2000" spc="215" dirty="0">
                <a:latin typeface="Arial"/>
                <a:cs typeface="Arial"/>
              </a:rPr>
              <a:t>/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85317" y="5615121"/>
            <a:ext cx="10407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40" dirty="0">
                <a:latin typeface="Arial"/>
                <a:cs typeface="Arial"/>
              </a:rPr>
              <a:t>a=3 </a:t>
            </a:r>
            <a:r>
              <a:rPr sz="2000" spc="-55" dirty="0">
                <a:latin typeface="Arial"/>
                <a:cs typeface="Arial"/>
              </a:rPr>
              <a:t>λ</a:t>
            </a:r>
            <a:r>
              <a:rPr sz="1950" spc="-82" baseline="-21367" dirty="0">
                <a:latin typeface="Arial"/>
                <a:cs typeface="Arial"/>
              </a:rPr>
              <a:t>n </a:t>
            </a:r>
            <a:r>
              <a:rPr sz="2000" spc="215" dirty="0">
                <a:latin typeface="Arial"/>
                <a:cs typeface="Arial"/>
              </a:rPr>
              <a:t>/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5140" y="210433"/>
            <a:ext cx="7690484" cy="2202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0">
              <a:lnSpc>
                <a:spcPct val="100000"/>
              </a:lnSpc>
              <a:spcBef>
                <a:spcPts val="95"/>
              </a:spcBef>
            </a:pPr>
            <a:r>
              <a:rPr sz="2200" b="1" spc="-240" dirty="0">
                <a:solidFill>
                  <a:srgbClr val="FF0000"/>
                </a:solidFill>
                <a:latin typeface="Arial"/>
                <a:cs typeface="Arial"/>
              </a:rPr>
              <a:t>DERIVATION </a:t>
            </a:r>
            <a:r>
              <a:rPr sz="2200" b="1" spc="-285" dirty="0">
                <a:solidFill>
                  <a:srgbClr val="FF0000"/>
                </a:solidFill>
                <a:latin typeface="Arial"/>
                <a:cs typeface="Arial"/>
              </a:rPr>
              <a:t>OF CUT </a:t>
            </a:r>
            <a:r>
              <a:rPr sz="2200" b="1" spc="-305" dirty="0">
                <a:solidFill>
                  <a:srgbClr val="FF0000"/>
                </a:solidFill>
                <a:latin typeface="Arial"/>
                <a:cs typeface="Arial"/>
              </a:rPr>
              <a:t>OFF</a:t>
            </a:r>
            <a:r>
              <a:rPr sz="2200" b="1" spc="-2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90" dirty="0">
                <a:solidFill>
                  <a:srgbClr val="FF0000"/>
                </a:solidFill>
                <a:latin typeface="Arial"/>
                <a:cs typeface="Arial"/>
              </a:rPr>
              <a:t>WAVELENGTH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520700" marR="108331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20700" algn="l"/>
                <a:tab pos="521334" algn="l"/>
              </a:tabLst>
            </a:pPr>
            <a:r>
              <a:rPr sz="2400" spc="-40" dirty="0">
                <a:latin typeface="Arial"/>
                <a:cs typeface="Arial"/>
              </a:rPr>
              <a:t>‘a’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05" dirty="0">
                <a:latin typeface="Arial"/>
                <a:cs typeface="Arial"/>
              </a:rPr>
              <a:t>distance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5" dirty="0">
                <a:latin typeface="Arial"/>
                <a:cs typeface="Arial"/>
              </a:rPr>
              <a:t>walls </a:t>
            </a:r>
            <a:r>
              <a:rPr sz="2400" spc="-70" dirty="0">
                <a:latin typeface="Arial"/>
                <a:cs typeface="Arial"/>
              </a:rPr>
              <a:t>λ</a:t>
            </a:r>
            <a:r>
              <a:rPr sz="2400" spc="-104" baseline="-20833" dirty="0">
                <a:latin typeface="Arial"/>
                <a:cs typeface="Arial"/>
              </a:rPr>
              <a:t>n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the  </a:t>
            </a:r>
            <a:r>
              <a:rPr sz="2400" spc="-95" dirty="0">
                <a:latin typeface="Arial"/>
                <a:cs typeface="Arial"/>
              </a:rPr>
              <a:t>wavelength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direction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normal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both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walls.</a:t>
            </a:r>
            <a:endParaRPr sz="2400">
              <a:latin typeface="Arial"/>
              <a:cs typeface="Arial"/>
            </a:endParaRPr>
          </a:p>
          <a:p>
            <a:pPr marL="520700" indent="-457834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520700" algn="l"/>
                <a:tab pos="521334" algn="l"/>
              </a:tabLst>
            </a:pPr>
            <a:r>
              <a:rPr sz="2400" dirty="0">
                <a:latin typeface="Arial"/>
                <a:cs typeface="Arial"/>
              </a:rPr>
              <a:t>‘m‘</a:t>
            </a:r>
            <a:r>
              <a:rPr sz="2400" spc="-125" dirty="0">
                <a:latin typeface="Arial"/>
                <a:cs typeface="Arial"/>
              </a:rPr>
              <a:t> is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no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.of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half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wavelength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electric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intensity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</a:t>
            </a:r>
            <a:endParaRPr sz="24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2400" spc="-105" dirty="0">
                <a:latin typeface="Arial"/>
                <a:cs typeface="Arial"/>
              </a:rPr>
              <a:t>established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95" dirty="0">
                <a:latin typeface="Arial"/>
                <a:cs typeface="Arial"/>
              </a:rPr>
              <a:t>walls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55" dirty="0">
                <a:latin typeface="Arial"/>
                <a:cs typeface="Arial"/>
              </a:rPr>
              <a:t>nothing </a:t>
            </a:r>
            <a:r>
              <a:rPr sz="2400" spc="-10" dirty="0">
                <a:latin typeface="Arial"/>
                <a:cs typeface="Arial"/>
              </a:rPr>
              <a:t>but</a:t>
            </a:r>
            <a:r>
              <a:rPr sz="2400" spc="-40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integer.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655063"/>
            <a:ext cx="7941309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35" dirty="0">
                <a:latin typeface="Arial"/>
                <a:cs typeface="Arial"/>
              </a:rPr>
              <a:t>From </a:t>
            </a:r>
            <a:r>
              <a:rPr sz="2400" spc="-65" dirty="0">
                <a:latin typeface="Arial"/>
                <a:cs typeface="Arial"/>
              </a:rPr>
              <a:t>equation </a:t>
            </a:r>
            <a:r>
              <a:rPr sz="2400" spc="-70" dirty="0">
                <a:latin typeface="Arial"/>
                <a:cs typeface="Arial"/>
              </a:rPr>
              <a:t>, </a:t>
            </a:r>
            <a:r>
              <a:rPr sz="2400" spc="75" dirty="0">
                <a:latin typeface="Arial"/>
                <a:cs typeface="Arial"/>
              </a:rPr>
              <a:t>it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90" dirty="0">
                <a:latin typeface="Arial"/>
                <a:cs typeface="Arial"/>
              </a:rPr>
              <a:t>easy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210" dirty="0">
                <a:latin typeface="Arial"/>
                <a:cs typeface="Arial"/>
              </a:rPr>
              <a:t>say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55" dirty="0">
                <a:latin typeface="Arial"/>
                <a:cs typeface="Arial"/>
              </a:rPr>
              <a:t>free </a:t>
            </a:r>
            <a:r>
              <a:rPr sz="2400" spc="-175" dirty="0">
                <a:latin typeface="Arial"/>
                <a:cs typeface="Arial"/>
              </a:rPr>
              <a:t>space </a:t>
            </a:r>
            <a:r>
              <a:rPr sz="2400" spc="-140" dirty="0">
                <a:latin typeface="Arial"/>
                <a:cs typeface="Arial"/>
              </a:rPr>
              <a:t>wave  </a:t>
            </a:r>
            <a:r>
              <a:rPr sz="2400" spc="-65" dirty="0">
                <a:latin typeface="Arial"/>
                <a:cs typeface="Arial"/>
              </a:rPr>
              <a:t>length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14" dirty="0">
                <a:latin typeface="Arial"/>
                <a:cs typeface="Arial"/>
              </a:rPr>
              <a:t>increased, </a:t>
            </a:r>
            <a:r>
              <a:rPr sz="2400" spc="-45" dirty="0">
                <a:latin typeface="Arial"/>
                <a:cs typeface="Arial"/>
              </a:rPr>
              <a:t>there </a:t>
            </a:r>
            <a:r>
              <a:rPr sz="2400" spc="-155" dirty="0">
                <a:latin typeface="Arial"/>
                <a:cs typeface="Arial"/>
              </a:rPr>
              <a:t>comes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25" dirty="0">
                <a:latin typeface="Arial"/>
                <a:cs typeface="Arial"/>
              </a:rPr>
              <a:t>point </a:t>
            </a:r>
            <a:r>
              <a:rPr sz="2400" spc="-100" dirty="0">
                <a:latin typeface="Arial"/>
                <a:cs typeface="Arial"/>
              </a:rPr>
              <a:t>beyond </a:t>
            </a:r>
            <a:r>
              <a:rPr sz="2400" spc="-70" dirty="0">
                <a:latin typeface="Arial"/>
                <a:cs typeface="Arial"/>
              </a:rPr>
              <a:t>which, </a:t>
            </a:r>
            <a:r>
              <a:rPr sz="2400" spc="-30" dirty="0">
                <a:latin typeface="Arial"/>
                <a:cs typeface="Arial"/>
              </a:rPr>
              <a:t>the  </a:t>
            </a:r>
            <a:r>
              <a:rPr sz="2400" spc="-140" dirty="0">
                <a:latin typeface="Arial"/>
                <a:cs typeface="Arial"/>
              </a:rPr>
              <a:t>wave </a:t>
            </a:r>
            <a:r>
              <a:rPr sz="2400" spc="-155" dirty="0">
                <a:latin typeface="Arial"/>
                <a:cs typeface="Arial"/>
              </a:rPr>
              <a:t>can </a:t>
            </a:r>
            <a:r>
              <a:rPr sz="2400" spc="-75" dirty="0">
                <a:latin typeface="Arial"/>
                <a:cs typeface="Arial"/>
              </a:rPr>
              <a:t>no </a:t>
            </a:r>
            <a:r>
              <a:rPr sz="2400" spc="-65" dirty="0">
                <a:latin typeface="Arial"/>
                <a:cs typeface="Arial"/>
              </a:rPr>
              <a:t>linger </a:t>
            </a:r>
            <a:r>
              <a:rPr sz="2400" spc="-105" dirty="0">
                <a:latin typeface="Arial"/>
                <a:cs typeface="Arial"/>
              </a:rPr>
              <a:t>propagate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15" dirty="0">
                <a:latin typeface="Arial"/>
                <a:cs typeface="Arial"/>
              </a:rPr>
              <a:t>with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fixed </a:t>
            </a:r>
            <a:r>
              <a:rPr sz="2400" spc="-40" dirty="0">
                <a:latin typeface="Arial"/>
                <a:cs typeface="Arial"/>
              </a:rPr>
              <a:t>‘a’ </a:t>
            </a:r>
            <a:r>
              <a:rPr sz="2400" spc="35" dirty="0">
                <a:latin typeface="Arial"/>
                <a:cs typeface="Arial"/>
              </a:rPr>
              <a:t>&amp;  </a:t>
            </a:r>
            <a:r>
              <a:rPr sz="2400" spc="15" dirty="0">
                <a:latin typeface="Arial"/>
                <a:cs typeface="Arial"/>
              </a:rPr>
              <a:t>‘m’ </a:t>
            </a:r>
            <a:r>
              <a:rPr sz="2400" spc="-65" dirty="0">
                <a:latin typeface="Arial"/>
                <a:cs typeface="Arial"/>
              </a:rPr>
              <a:t>. </a:t>
            </a:r>
            <a:r>
              <a:rPr sz="2400" spc="-175" dirty="0">
                <a:latin typeface="Arial"/>
                <a:cs typeface="Arial"/>
              </a:rPr>
              <a:t>The </a:t>
            </a:r>
            <a:r>
              <a:rPr sz="2400" spc="-55" dirty="0">
                <a:latin typeface="Arial"/>
                <a:cs typeface="Arial"/>
              </a:rPr>
              <a:t>free </a:t>
            </a:r>
            <a:r>
              <a:rPr sz="2400" spc="-175" dirty="0">
                <a:latin typeface="Arial"/>
                <a:cs typeface="Arial"/>
              </a:rPr>
              <a:t>space </a:t>
            </a:r>
            <a:r>
              <a:rPr sz="2400" spc="-95" dirty="0">
                <a:latin typeface="Arial"/>
                <a:cs typeface="Arial"/>
              </a:rPr>
              <a:t>wavelength </a:t>
            </a:r>
            <a:r>
              <a:rPr sz="2400" spc="-40" dirty="0">
                <a:latin typeface="Arial"/>
                <a:cs typeface="Arial"/>
              </a:rPr>
              <a:t>at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-45" dirty="0">
                <a:latin typeface="Arial"/>
                <a:cs typeface="Arial"/>
              </a:rPr>
              <a:t>this </a:t>
            </a:r>
            <a:r>
              <a:rPr sz="2400" spc="-135" dirty="0">
                <a:latin typeface="Arial"/>
                <a:cs typeface="Arial"/>
              </a:rPr>
              <a:t>takes </a:t>
            </a:r>
            <a:r>
              <a:rPr sz="2400" spc="-114" dirty="0">
                <a:latin typeface="Arial"/>
                <a:cs typeface="Arial"/>
              </a:rPr>
              <a:t>place </a:t>
            </a:r>
            <a:r>
              <a:rPr sz="2400" spc="-125" dirty="0">
                <a:latin typeface="Arial"/>
                <a:cs typeface="Arial"/>
              </a:rPr>
              <a:t>is  </a:t>
            </a:r>
            <a:r>
              <a:rPr sz="2400" spc="-95" dirty="0">
                <a:latin typeface="Arial"/>
                <a:cs typeface="Arial"/>
              </a:rPr>
              <a:t>called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cut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wavelength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75" dirty="0">
                <a:latin typeface="Arial"/>
                <a:cs typeface="Arial"/>
              </a:rPr>
              <a:t>it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defines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25" dirty="0">
                <a:latin typeface="Arial"/>
                <a:cs typeface="Arial"/>
              </a:rPr>
              <a:t>as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smallest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free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99712" y="2766060"/>
            <a:ext cx="612140" cy="0"/>
          </a:xfrm>
          <a:custGeom>
            <a:avLst/>
            <a:gdLst/>
            <a:ahLst/>
            <a:cxnLst/>
            <a:rect l="l" t="t" r="r" b="b"/>
            <a:pathLst>
              <a:path w="612139">
                <a:moveTo>
                  <a:pt x="0" y="0"/>
                </a:moveTo>
                <a:lnTo>
                  <a:pt x="612017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0848" y="2692980"/>
            <a:ext cx="1803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0354" y="2362581"/>
            <a:ext cx="2134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554355" algn="l"/>
                <a:tab pos="1202690" algn="l"/>
                <a:tab pos="2083435" algn="l"/>
              </a:tabLst>
            </a:pPr>
            <a:r>
              <a:rPr sz="3600" spc="-284" baseline="-33564" dirty="0">
                <a:latin typeface="Arial"/>
                <a:cs typeface="Arial"/>
              </a:rPr>
              <a:t>a</a:t>
            </a:r>
            <a:r>
              <a:rPr sz="3600" spc="-187" baseline="-33564" dirty="0">
                <a:latin typeface="Arial"/>
                <a:cs typeface="Arial"/>
              </a:rPr>
              <a:t> </a:t>
            </a:r>
            <a:r>
              <a:rPr sz="3600" spc="-315" baseline="-33564" dirty="0">
                <a:latin typeface="Arial"/>
                <a:cs typeface="Arial"/>
              </a:rPr>
              <a:t>=</a:t>
            </a:r>
            <a:r>
              <a:rPr sz="3600" spc="-315" baseline="-33564" dirty="0">
                <a:latin typeface="Times New Roman"/>
                <a:cs typeface="Times New Roman"/>
              </a:rPr>
              <a:t>	</a:t>
            </a:r>
            <a:r>
              <a:rPr sz="2400" spc="-75" dirty="0">
                <a:latin typeface="Arial"/>
                <a:cs typeface="Arial"/>
              </a:rPr>
              <a:t>mλ</a:t>
            </a:r>
            <a:r>
              <a:rPr sz="2400" spc="-112" baseline="-20833" dirty="0">
                <a:latin typeface="Arial"/>
                <a:cs typeface="Arial"/>
              </a:rPr>
              <a:t>n</a:t>
            </a:r>
            <a:r>
              <a:rPr sz="2400" spc="-112" baseline="-20833" dirty="0">
                <a:latin typeface="Times New Roman"/>
                <a:cs typeface="Times New Roman"/>
              </a:rPr>
              <a:t>	</a:t>
            </a:r>
            <a:r>
              <a:rPr sz="3600" spc="-315" baseline="-33564" dirty="0">
                <a:latin typeface="Arial"/>
                <a:cs typeface="Arial"/>
              </a:rPr>
              <a:t>=  </a:t>
            </a:r>
            <a:r>
              <a:rPr sz="24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mλ	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07007" y="2722876"/>
            <a:ext cx="747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60" dirty="0">
                <a:latin typeface="Arial"/>
                <a:cs typeface="Arial"/>
              </a:rPr>
              <a:t>2</a:t>
            </a:r>
            <a:r>
              <a:rPr sz="2400" spc="-170" dirty="0">
                <a:latin typeface="Arial"/>
                <a:cs typeface="Arial"/>
              </a:rPr>
              <a:t>c</a:t>
            </a:r>
            <a:r>
              <a:rPr sz="2400" spc="-180" dirty="0">
                <a:latin typeface="Arial"/>
                <a:cs typeface="Arial"/>
              </a:rPr>
              <a:t>o</a:t>
            </a:r>
            <a:r>
              <a:rPr sz="2400" spc="-170" dirty="0">
                <a:latin typeface="Arial"/>
                <a:cs typeface="Arial"/>
              </a:rPr>
              <a:t>s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43375" y="2583299"/>
            <a:ext cx="958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Arial"/>
                <a:cs typeface="Arial"/>
              </a:rPr>
              <a:t>From </a:t>
            </a:r>
            <a:r>
              <a:rPr sz="1800" spc="-204" dirty="0">
                <a:latin typeface="Arial"/>
                <a:cs typeface="Arial"/>
              </a:rPr>
              <a:t>Eq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6780" y="3082791"/>
            <a:ext cx="410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5" dirty="0">
                <a:latin typeface="Arial"/>
                <a:cs typeface="Arial"/>
              </a:rPr>
              <a:t>m</a:t>
            </a:r>
            <a:r>
              <a:rPr sz="2400" spc="-90" dirty="0">
                <a:latin typeface="Arial"/>
                <a:cs typeface="Arial"/>
              </a:rPr>
              <a:t>λ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67711" y="3500993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2053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31338" y="3298644"/>
            <a:ext cx="12941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55675" algn="l"/>
              </a:tabLst>
            </a:pPr>
            <a:r>
              <a:rPr sz="2400" spc="-155" dirty="0">
                <a:latin typeface="Arial"/>
                <a:cs typeface="Arial"/>
              </a:rPr>
              <a:t>cosθ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210" dirty="0">
                <a:latin typeface="Times New Roman"/>
                <a:cs typeface="Times New Roman"/>
              </a:rPr>
              <a:t>	</a:t>
            </a:r>
            <a:r>
              <a:rPr sz="3600" spc="-247" baseline="-20833" dirty="0">
                <a:latin typeface="Arial"/>
                <a:cs typeface="Arial"/>
              </a:rPr>
              <a:t>2a</a:t>
            </a:r>
            <a:endParaRPr sz="3600" baseline="-2083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70487" y="3979931"/>
            <a:ext cx="130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45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4907" y="3947284"/>
            <a:ext cx="536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>
                <a:latin typeface="Arial"/>
                <a:cs typeface="Arial"/>
              </a:rPr>
              <a:t>s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80" dirty="0">
                <a:latin typeface="Arial"/>
                <a:cs typeface="Arial"/>
              </a:rPr>
              <a:t>n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3616" y="4019166"/>
            <a:ext cx="1353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latin typeface="Arial"/>
                <a:cs typeface="Arial"/>
              </a:rPr>
              <a:t>√ </a:t>
            </a:r>
            <a:r>
              <a:rPr sz="2400" spc="-95" dirty="0">
                <a:latin typeface="Arial"/>
                <a:cs typeface="Arial"/>
              </a:rPr>
              <a:t>1- </a:t>
            </a:r>
            <a:r>
              <a:rPr sz="2400" spc="-160" dirty="0">
                <a:latin typeface="Arial"/>
                <a:cs typeface="Arial"/>
              </a:rPr>
              <a:t>cos</a:t>
            </a:r>
            <a:r>
              <a:rPr sz="2400" spc="-240" baseline="24305" dirty="0">
                <a:latin typeface="Arial"/>
                <a:cs typeface="Arial"/>
              </a:rPr>
              <a:t>2</a:t>
            </a:r>
            <a:r>
              <a:rPr sz="2400" spc="-15" baseline="2430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951856" y="4077080"/>
            <a:ext cx="1044575" cy="0"/>
          </a:xfrm>
          <a:custGeom>
            <a:avLst/>
            <a:gdLst/>
            <a:ahLst/>
            <a:cxnLst/>
            <a:rect l="l" t="t" r="r" b="b"/>
            <a:pathLst>
              <a:path w="1044575">
                <a:moveTo>
                  <a:pt x="0" y="0"/>
                </a:moveTo>
                <a:lnTo>
                  <a:pt x="1044071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90654" y="3629356"/>
            <a:ext cx="43046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64490" algn="l"/>
                <a:tab pos="1020444" algn="l"/>
                <a:tab pos="1256665" algn="l"/>
                <a:tab pos="1958975" algn="l"/>
                <a:tab pos="2609850" algn="l"/>
                <a:tab pos="3176270" algn="l"/>
                <a:tab pos="3687445" algn="l"/>
                <a:tab pos="4265930" algn="l"/>
              </a:tabLst>
            </a:pPr>
            <a:r>
              <a:rPr sz="3600" spc="-135" baseline="-31250" dirty="0">
                <a:latin typeface="Arial"/>
                <a:cs typeface="Arial"/>
              </a:rPr>
              <a:t>λ	</a:t>
            </a:r>
            <a:r>
              <a:rPr sz="3600" spc="-315" baseline="-31250" dirty="0">
                <a:latin typeface="Arial"/>
                <a:cs typeface="Arial"/>
              </a:rPr>
              <a:t>= </a:t>
            </a:r>
            <a:r>
              <a:rPr sz="2400" u="sng" spc="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	</a:t>
            </a:r>
            <a:r>
              <a:rPr sz="2400" spc="-90" dirty="0">
                <a:latin typeface="Arial"/>
                <a:cs typeface="Arial"/>
              </a:rPr>
              <a:t>	</a:t>
            </a:r>
            <a:r>
              <a:rPr sz="3600" spc="-315" baseline="-31250" dirty="0">
                <a:latin typeface="Arial"/>
                <a:cs typeface="Arial"/>
              </a:rPr>
              <a:t>=</a:t>
            </a:r>
            <a:r>
              <a:rPr sz="2400" u="heavy" spc="-2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2400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	</a:t>
            </a:r>
            <a:r>
              <a:rPr sz="2400" spc="-90" dirty="0">
                <a:latin typeface="Arial"/>
                <a:cs typeface="Arial"/>
              </a:rPr>
              <a:t>	</a:t>
            </a:r>
            <a:r>
              <a:rPr sz="2400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λ	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10205" y="4003926"/>
            <a:ext cx="1141730" cy="598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615"/>
              </a:lnSpc>
              <a:spcBef>
                <a:spcPts val="100"/>
              </a:spcBef>
            </a:pPr>
            <a:r>
              <a:rPr sz="3600" spc="-187" baseline="-2314" dirty="0">
                <a:latin typeface="Arial"/>
                <a:cs typeface="Arial"/>
              </a:rPr>
              <a:t>√ </a:t>
            </a:r>
            <a:r>
              <a:rPr sz="3600" spc="-142" baseline="-2314" dirty="0">
                <a:latin typeface="Arial"/>
                <a:cs typeface="Arial"/>
              </a:rPr>
              <a:t>1-</a:t>
            </a:r>
            <a:r>
              <a:rPr sz="3600" spc="-675" baseline="-2314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(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mλ</a:t>
            </a:r>
            <a:r>
              <a:rPr sz="2000" spc="-65" dirty="0">
                <a:latin typeface="Arial"/>
                <a:cs typeface="Arial"/>
              </a:rPr>
              <a:t>)</a:t>
            </a:r>
            <a:r>
              <a:rPr sz="1950" spc="-97" baseline="25641" dirty="0">
                <a:latin typeface="Arial"/>
                <a:cs typeface="Arial"/>
              </a:rPr>
              <a:t>2</a:t>
            </a:r>
            <a:endParaRPr sz="1950" baseline="25641">
              <a:latin typeface="Arial"/>
              <a:cs typeface="Arial"/>
            </a:endParaRPr>
          </a:p>
          <a:p>
            <a:pPr marL="541655">
              <a:lnSpc>
                <a:spcPts val="1895"/>
              </a:lnSpc>
            </a:pPr>
            <a:r>
              <a:rPr sz="1800" spc="-85" dirty="0">
                <a:latin typeface="Arial"/>
                <a:cs typeface="Arial"/>
              </a:rPr>
              <a:t>(2a)</a:t>
            </a:r>
            <a:r>
              <a:rPr sz="1800" spc="-127" baseline="25462" dirty="0"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7935" y="4077080"/>
            <a:ext cx="1044575" cy="0"/>
          </a:xfrm>
          <a:custGeom>
            <a:avLst/>
            <a:gdLst/>
            <a:ahLst/>
            <a:cxnLst/>
            <a:rect l="l" t="t" r="r" b="b"/>
            <a:pathLst>
              <a:path w="1044575">
                <a:moveTo>
                  <a:pt x="0" y="0"/>
                </a:moveTo>
                <a:lnTo>
                  <a:pt x="104421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</a:t>
            </a:fld>
            <a:endParaRPr spc="-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lnTo>
                  <a:pt x="9143999" y="0"/>
                </a:lnTo>
                <a:close/>
              </a:path>
            </a:pathLst>
          </a:custGeom>
          <a:solidFill>
            <a:srgbClr val="EEECE1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8191" y="210433"/>
            <a:ext cx="45605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40" dirty="0">
                <a:solidFill>
                  <a:srgbClr val="FF0000"/>
                </a:solidFill>
                <a:latin typeface="Arial"/>
                <a:cs typeface="Arial"/>
              </a:rPr>
              <a:t>DERIVATION </a:t>
            </a:r>
            <a:r>
              <a:rPr sz="2200" b="1" spc="-285" dirty="0">
                <a:solidFill>
                  <a:srgbClr val="FF0000"/>
                </a:solidFill>
                <a:latin typeface="Arial"/>
                <a:cs typeface="Arial"/>
              </a:rPr>
              <a:t>OF CUT </a:t>
            </a:r>
            <a:r>
              <a:rPr sz="2200" b="1" spc="-305" dirty="0">
                <a:solidFill>
                  <a:srgbClr val="FF0000"/>
                </a:solidFill>
                <a:latin typeface="Arial"/>
                <a:cs typeface="Arial"/>
              </a:rPr>
              <a:t>OFF</a:t>
            </a:r>
            <a:r>
              <a:rPr sz="2200" b="1" spc="-3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90" dirty="0">
                <a:solidFill>
                  <a:srgbClr val="FF0000"/>
                </a:solidFill>
                <a:latin typeface="Arial"/>
                <a:cs typeface="Arial"/>
              </a:rPr>
              <a:t>WAVELENGTH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04293" y="0"/>
            <a:ext cx="2310383" cy="1268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850133"/>
            <a:ext cx="61677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20" dirty="0">
                <a:latin typeface="Arial"/>
                <a:cs typeface="Arial"/>
              </a:rPr>
              <a:t>Space </a:t>
            </a:r>
            <a:r>
              <a:rPr sz="2400" spc="-95" dirty="0">
                <a:latin typeface="Arial"/>
                <a:cs typeface="Arial"/>
              </a:rPr>
              <a:t>wavelength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50" dirty="0">
                <a:latin typeface="Arial"/>
                <a:cs typeface="Arial"/>
              </a:rPr>
              <a:t>just </a:t>
            </a:r>
            <a:r>
              <a:rPr sz="2400" spc="-95" dirty="0">
                <a:latin typeface="Arial"/>
                <a:cs typeface="Arial"/>
              </a:rPr>
              <a:t>unable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propagate 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70" dirty="0">
                <a:latin typeface="Arial"/>
                <a:cs typeface="Arial"/>
              </a:rPr>
              <a:t>under </a:t>
            </a:r>
            <a:r>
              <a:rPr sz="2400" spc="-155" dirty="0">
                <a:latin typeface="Arial"/>
                <a:cs typeface="Arial"/>
              </a:rPr>
              <a:t>such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condition.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4535" y="1654881"/>
            <a:ext cx="2730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latin typeface="Arial"/>
                <a:cs typeface="Arial"/>
              </a:rPr>
              <a:t>1</a:t>
            </a:r>
            <a:r>
              <a:rPr sz="2400" spc="-65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640" y="4728216"/>
            <a:ext cx="7867015" cy="119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43535" algn="l"/>
              </a:tabLst>
            </a:pPr>
            <a:r>
              <a:rPr sz="2400" spc="-290" dirty="0">
                <a:latin typeface="Arial"/>
                <a:cs typeface="Arial"/>
              </a:rPr>
              <a:t>So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95" dirty="0">
                <a:latin typeface="Arial"/>
                <a:cs typeface="Arial"/>
              </a:rPr>
              <a:t>allows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signal </a:t>
            </a:r>
            <a:r>
              <a:rPr sz="2400" spc="-114" dirty="0">
                <a:latin typeface="Arial"/>
                <a:cs typeface="Arial"/>
              </a:rPr>
              <a:t>having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85" dirty="0">
                <a:latin typeface="Arial"/>
                <a:cs typeface="Arial"/>
              </a:rPr>
              <a:t>frequency </a:t>
            </a:r>
            <a:r>
              <a:rPr sz="2400" spc="-75" dirty="0">
                <a:latin typeface="Arial"/>
                <a:cs typeface="Arial"/>
              </a:rPr>
              <a:t>more </a:t>
            </a:r>
            <a:r>
              <a:rPr sz="2400" spc="-50" dirty="0">
                <a:latin typeface="Arial"/>
                <a:cs typeface="Arial"/>
              </a:rPr>
              <a:t>than  </a:t>
            </a:r>
            <a:r>
              <a:rPr sz="2400" spc="-45" dirty="0">
                <a:latin typeface="Arial"/>
                <a:cs typeface="Arial"/>
              </a:rPr>
              <a:t>cut </a:t>
            </a:r>
            <a:r>
              <a:rPr sz="2400" spc="5" dirty="0">
                <a:latin typeface="Arial"/>
                <a:cs typeface="Arial"/>
              </a:rPr>
              <a:t>off </a:t>
            </a:r>
            <a:r>
              <a:rPr sz="2400" spc="-85" dirty="0">
                <a:latin typeface="Arial"/>
                <a:cs typeface="Arial"/>
              </a:rPr>
              <a:t>frequency </a:t>
            </a:r>
            <a:r>
              <a:rPr sz="2400" spc="-170" dirty="0">
                <a:latin typeface="Arial"/>
                <a:cs typeface="Arial"/>
              </a:rPr>
              <a:t>so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125" dirty="0">
                <a:latin typeface="Arial"/>
                <a:cs typeface="Arial"/>
              </a:rPr>
              <a:t>acts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85" dirty="0">
                <a:latin typeface="Arial"/>
                <a:cs typeface="Arial"/>
              </a:rPr>
              <a:t>high </a:t>
            </a:r>
            <a:r>
              <a:rPr sz="2400" spc="-200" dirty="0">
                <a:latin typeface="Arial"/>
                <a:cs typeface="Arial"/>
              </a:rPr>
              <a:t>pass</a:t>
            </a:r>
            <a:r>
              <a:rPr sz="2400" spc="-28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filter.</a:t>
            </a:r>
            <a:endParaRPr sz="2400">
              <a:latin typeface="Arial"/>
              <a:cs typeface="Arial"/>
            </a:endParaRPr>
          </a:p>
          <a:p>
            <a:pPr marL="342900" indent="-343535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43535" algn="l"/>
              </a:tabLst>
            </a:pPr>
            <a:r>
              <a:rPr sz="2400" spc="-175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lowest </a:t>
            </a:r>
            <a:r>
              <a:rPr sz="2400" spc="-45" dirty="0">
                <a:latin typeface="Arial"/>
                <a:cs typeface="Arial"/>
              </a:rPr>
              <a:t>cut </a:t>
            </a:r>
            <a:r>
              <a:rPr sz="2400" spc="5" dirty="0">
                <a:latin typeface="Arial"/>
                <a:cs typeface="Arial"/>
              </a:rPr>
              <a:t>off </a:t>
            </a:r>
            <a:r>
              <a:rPr sz="2400" spc="-85" dirty="0">
                <a:latin typeface="Arial"/>
                <a:cs typeface="Arial"/>
              </a:rPr>
              <a:t>frequency </a:t>
            </a:r>
            <a:r>
              <a:rPr sz="2400" spc="-155" dirty="0">
                <a:latin typeface="Arial"/>
                <a:cs typeface="Arial"/>
              </a:rPr>
              <a:t>can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95" dirty="0">
                <a:latin typeface="Arial"/>
                <a:cs typeface="Arial"/>
              </a:rPr>
              <a:t>calculated</a:t>
            </a:r>
            <a:r>
              <a:rPr sz="2400" spc="-409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through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74114" y="1498468"/>
            <a:ext cx="568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75" dirty="0">
                <a:latin typeface="Arial"/>
                <a:cs typeface="Arial"/>
              </a:rPr>
              <a:t>mλ</a:t>
            </a:r>
            <a:r>
              <a:rPr sz="2400" spc="-112" baseline="-20833" dirty="0">
                <a:latin typeface="Arial"/>
                <a:cs typeface="Arial"/>
              </a:rPr>
              <a:t>o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23694" y="1916795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271523" y="1858513"/>
            <a:ext cx="325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60" dirty="0">
                <a:latin typeface="Arial"/>
                <a:cs typeface="Arial"/>
              </a:rPr>
              <a:t>2a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6785" y="1414724"/>
            <a:ext cx="10261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4545" algn="l"/>
              </a:tabLst>
            </a:pPr>
            <a:r>
              <a:rPr sz="5400" spc="-165" dirty="0">
                <a:latin typeface="Arial"/>
                <a:cs typeface="Arial"/>
              </a:rPr>
              <a:t>(</a:t>
            </a:r>
            <a:r>
              <a:rPr sz="5400" spc="-165" dirty="0">
                <a:latin typeface="Times New Roman"/>
                <a:cs typeface="Times New Roman"/>
              </a:rPr>
              <a:t>	</a:t>
            </a:r>
            <a:r>
              <a:rPr sz="5400" spc="-165" dirty="0">
                <a:latin typeface="Arial"/>
                <a:cs typeface="Arial"/>
              </a:rPr>
              <a:t>)</a:t>
            </a:r>
            <a:endParaRPr sz="5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95043" y="150304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5256" y="1692397"/>
            <a:ext cx="202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45" dirty="0">
                <a:latin typeface="Arial"/>
                <a:cs typeface="Arial"/>
              </a:rPr>
              <a:t>=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99226" y="1729224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28514" y="2467471"/>
            <a:ext cx="1327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6782" y="2290687"/>
            <a:ext cx="4260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0" dirty="0">
                <a:latin typeface="Arial"/>
                <a:cs typeface="Arial"/>
              </a:rPr>
              <a:t>λ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90976" y="2146550"/>
            <a:ext cx="325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1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26920" y="2404995"/>
            <a:ext cx="269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5" dirty="0"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6239" y="2692988"/>
            <a:ext cx="7019290" cy="709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2690"/>
              </a:lnSpc>
              <a:spcBef>
                <a:spcPts val="100"/>
              </a:spcBef>
            </a:pPr>
            <a:r>
              <a:rPr sz="2400" spc="-114" dirty="0">
                <a:latin typeface="Arial"/>
                <a:cs typeface="Arial"/>
              </a:rPr>
              <a:t>λ</a:t>
            </a:r>
            <a:r>
              <a:rPr sz="2400" spc="-172" baseline="-20833" dirty="0">
                <a:latin typeface="Arial"/>
                <a:cs typeface="Arial"/>
              </a:rPr>
              <a:t>o</a:t>
            </a:r>
            <a:r>
              <a:rPr sz="2400" spc="-114" dirty="0">
                <a:latin typeface="Arial"/>
                <a:cs typeface="Arial"/>
              </a:rPr>
              <a:t>=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cut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off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wavelength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dominant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mode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,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m=1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,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λ</a:t>
            </a:r>
            <a:r>
              <a:rPr sz="2400" spc="-202" baseline="-20833" dirty="0">
                <a:latin typeface="Arial"/>
                <a:cs typeface="Arial"/>
              </a:rPr>
              <a:t>o</a:t>
            </a:r>
            <a:r>
              <a:rPr sz="2400" spc="-135" dirty="0">
                <a:latin typeface="Arial"/>
                <a:cs typeface="Arial"/>
              </a:rPr>
              <a:t>=2a</a:t>
            </a:r>
            <a:endParaRPr sz="2400">
              <a:latin typeface="Arial"/>
              <a:cs typeface="Arial"/>
            </a:endParaRPr>
          </a:p>
          <a:p>
            <a:pPr marL="1275080">
              <a:lnSpc>
                <a:spcPts val="2690"/>
              </a:lnSpc>
            </a:pPr>
            <a:r>
              <a:rPr sz="2400" spc="-90" dirty="0">
                <a:latin typeface="Arial"/>
                <a:cs typeface="Arial"/>
              </a:rPr>
              <a:t>λ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03603" y="3429000"/>
            <a:ext cx="1656714" cy="0"/>
          </a:xfrm>
          <a:custGeom>
            <a:avLst/>
            <a:gdLst/>
            <a:ahLst/>
            <a:cxnLst/>
            <a:rect l="l" t="t" r="r" b="b"/>
            <a:pathLst>
              <a:path w="1656714">
                <a:moveTo>
                  <a:pt x="0" y="0"/>
                </a:moveTo>
                <a:lnTo>
                  <a:pt x="1656222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75612" y="3500993"/>
            <a:ext cx="1512570" cy="0"/>
          </a:xfrm>
          <a:custGeom>
            <a:avLst/>
            <a:gdLst/>
            <a:ahLst/>
            <a:cxnLst/>
            <a:rect l="l" t="t" r="r" b="b"/>
            <a:pathLst>
              <a:path w="1512570">
                <a:moveTo>
                  <a:pt x="0" y="0"/>
                </a:moveTo>
                <a:lnTo>
                  <a:pt x="1512188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31766" y="3717035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>
                <a:moveTo>
                  <a:pt x="0" y="0"/>
                </a:moveTo>
                <a:lnTo>
                  <a:pt x="39599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08927" y="3340681"/>
            <a:ext cx="20650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600" spc="-104" baseline="39351" dirty="0">
                <a:latin typeface="Arial"/>
                <a:cs typeface="Arial"/>
              </a:rPr>
              <a:t>λ</a:t>
            </a:r>
            <a:r>
              <a:rPr sz="2400" spc="-104" baseline="38194" dirty="0">
                <a:latin typeface="Arial"/>
                <a:cs typeface="Arial"/>
              </a:rPr>
              <a:t>p </a:t>
            </a:r>
            <a:r>
              <a:rPr sz="3600" spc="-315" baseline="39351" dirty="0">
                <a:latin typeface="Arial"/>
                <a:cs typeface="Arial"/>
              </a:rPr>
              <a:t>= </a:t>
            </a:r>
            <a:r>
              <a:rPr sz="4200" spc="-217" baseline="-6944" dirty="0">
                <a:latin typeface="Arial"/>
                <a:cs typeface="Arial"/>
              </a:rPr>
              <a:t>√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180" dirty="0">
                <a:latin typeface="Arial"/>
                <a:cs typeface="Arial"/>
              </a:rPr>
              <a:t>λ</a:t>
            </a:r>
            <a:r>
              <a:rPr sz="4800" spc="-270" baseline="-3472" dirty="0">
                <a:latin typeface="Arial"/>
                <a:cs typeface="Arial"/>
              </a:rPr>
              <a:t>(</a:t>
            </a:r>
            <a:r>
              <a:rPr sz="4800" spc="-900" baseline="-3472" dirty="0">
                <a:latin typeface="Arial"/>
                <a:cs typeface="Arial"/>
              </a:rPr>
              <a:t> </a:t>
            </a:r>
            <a:r>
              <a:rPr sz="3600" spc="-127" baseline="12731" dirty="0">
                <a:latin typeface="Arial"/>
                <a:cs typeface="Arial"/>
              </a:rPr>
              <a:t>m </a:t>
            </a:r>
            <a:r>
              <a:rPr sz="4800" spc="-232" baseline="-12152" dirty="0">
                <a:latin typeface="Arial"/>
                <a:cs typeface="Arial"/>
              </a:rPr>
              <a:t>)</a:t>
            </a:r>
            <a:r>
              <a:rPr sz="2700" spc="-232" baseline="20061" dirty="0">
                <a:latin typeface="Arial"/>
                <a:cs typeface="Arial"/>
              </a:rPr>
              <a:t>2</a:t>
            </a:r>
            <a:endParaRPr sz="2700" baseline="20061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1185" y="3947280"/>
            <a:ext cx="522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Arial"/>
                <a:cs typeface="Arial"/>
              </a:rPr>
              <a:t>λ</a:t>
            </a:r>
            <a:r>
              <a:rPr sz="2400" spc="-104" baseline="-20833" dirty="0">
                <a:latin typeface="Arial"/>
                <a:cs typeface="Arial"/>
              </a:rPr>
              <a:t>p</a:t>
            </a:r>
            <a:r>
              <a:rPr sz="2400" spc="-202" baseline="-20833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58670" y="3622037"/>
            <a:ext cx="475615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0820">
              <a:lnSpc>
                <a:spcPts val="1910"/>
              </a:lnSpc>
              <a:spcBef>
                <a:spcPts val="105"/>
              </a:spcBef>
            </a:pPr>
            <a:r>
              <a:rPr sz="2000" spc="-125" dirty="0">
                <a:latin typeface="Arial"/>
                <a:cs typeface="Arial"/>
              </a:rPr>
              <a:t>2a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90"/>
              </a:lnSpc>
            </a:pPr>
            <a:r>
              <a:rPr sz="2400" spc="-90" dirty="0">
                <a:latin typeface="Arial"/>
                <a:cs typeface="Arial"/>
              </a:rPr>
              <a:t>λ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75612" y="4149090"/>
            <a:ext cx="1656714" cy="0"/>
          </a:xfrm>
          <a:custGeom>
            <a:avLst/>
            <a:gdLst/>
            <a:ahLst/>
            <a:cxnLst/>
            <a:rect l="l" t="t" r="r" b="b"/>
            <a:pathLst>
              <a:path w="1656714">
                <a:moveTo>
                  <a:pt x="0" y="0"/>
                </a:moveTo>
                <a:lnTo>
                  <a:pt x="165620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75612" y="4221098"/>
            <a:ext cx="1512570" cy="0"/>
          </a:xfrm>
          <a:custGeom>
            <a:avLst/>
            <a:gdLst/>
            <a:ahLst/>
            <a:cxnLst/>
            <a:rect l="l" t="t" r="r" b="b"/>
            <a:pathLst>
              <a:path w="1512570">
                <a:moveTo>
                  <a:pt x="0" y="0"/>
                </a:moveTo>
                <a:lnTo>
                  <a:pt x="1512188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176527" y="4516626"/>
            <a:ext cx="80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13054" y="4103617"/>
            <a:ext cx="11360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200" spc="-217" baseline="1984" dirty="0">
                <a:latin typeface="Arial"/>
                <a:cs typeface="Arial"/>
              </a:rPr>
              <a:t>√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50" dirty="0">
                <a:latin typeface="Arial"/>
                <a:cs typeface="Arial"/>
              </a:rPr>
              <a:t>-</a:t>
            </a:r>
            <a:r>
              <a:rPr sz="4800" spc="-75" baseline="-6076" dirty="0">
                <a:latin typeface="Arial"/>
                <a:cs typeface="Arial"/>
              </a:rPr>
              <a:t>(</a:t>
            </a:r>
            <a:r>
              <a:rPr sz="4800" spc="-644" baseline="-6076" dirty="0">
                <a:latin typeface="Arial"/>
                <a:cs typeface="Arial"/>
              </a:rPr>
              <a:t> </a:t>
            </a:r>
            <a:r>
              <a:rPr sz="2700" spc="-104" baseline="-24691" dirty="0">
                <a:latin typeface="Arial"/>
                <a:cs typeface="Arial"/>
              </a:rPr>
              <a:t>λ </a:t>
            </a:r>
            <a:r>
              <a:rPr sz="4800" spc="-142" baseline="-6076" dirty="0">
                <a:latin typeface="Arial"/>
                <a:cs typeface="Arial"/>
              </a:rPr>
              <a:t>)</a:t>
            </a:r>
            <a:endParaRPr sz="4800" baseline="-6076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66975" y="4167883"/>
            <a:ext cx="593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184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2700" spc="-135" baseline="1543" dirty="0">
                <a:latin typeface="Arial"/>
                <a:cs typeface="Arial"/>
              </a:rPr>
              <a:t>2</a:t>
            </a:r>
            <a:endParaRPr sz="2700" baseline="1543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34140" y="3269361"/>
            <a:ext cx="32753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Arial"/>
                <a:cs typeface="Arial"/>
              </a:rPr>
              <a:t>λ</a:t>
            </a:r>
            <a:r>
              <a:rPr sz="2400" spc="-104" baseline="-20833" dirty="0">
                <a:latin typeface="Arial"/>
                <a:cs typeface="Arial"/>
              </a:rPr>
              <a:t>p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guided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wavelength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2400" spc="-90" dirty="0">
                <a:latin typeface="Arial"/>
                <a:cs typeface="Arial"/>
              </a:rPr>
              <a:t>λ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55" dirty="0">
                <a:latin typeface="Arial"/>
                <a:cs typeface="Arial"/>
              </a:rPr>
              <a:t>free </a:t>
            </a:r>
            <a:r>
              <a:rPr sz="2400" spc="-175" dirty="0">
                <a:latin typeface="Arial"/>
                <a:cs typeface="Arial"/>
              </a:rPr>
              <a:t>space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wavelength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02520" y="5963821"/>
            <a:ext cx="1306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5" dirty="0">
                <a:latin typeface="Arial"/>
                <a:cs typeface="Arial"/>
              </a:rPr>
              <a:t>fc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=1.5*10</a:t>
            </a:r>
            <a:endParaRPr sz="2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82935" y="5974489"/>
            <a:ext cx="1282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85" dirty="0">
                <a:latin typeface="Arial"/>
                <a:cs typeface="Arial"/>
              </a:rPr>
              <a:t>8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07007" y="5807764"/>
            <a:ext cx="278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10" dirty="0">
                <a:latin typeface="Arial"/>
                <a:cs typeface="Arial"/>
              </a:rPr>
              <a:t>√</a:t>
            </a:r>
            <a:endParaRPr sz="40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951856" y="5949278"/>
            <a:ext cx="1764664" cy="0"/>
          </a:xfrm>
          <a:custGeom>
            <a:avLst/>
            <a:gdLst/>
            <a:ahLst/>
            <a:cxnLst/>
            <a:rect l="l" t="t" r="r" b="b"/>
            <a:pathLst>
              <a:path w="1764664">
                <a:moveTo>
                  <a:pt x="0" y="0"/>
                </a:moveTo>
                <a:lnTo>
                  <a:pt x="1764161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121281" y="5854394"/>
            <a:ext cx="229235" cy="547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5"/>
              </a:spcBef>
            </a:pPr>
            <a:r>
              <a:rPr sz="2000" spc="-65" dirty="0"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  <a:p>
            <a:pPr marL="30480">
              <a:lnSpc>
                <a:spcPts val="2050"/>
              </a:lnSpc>
            </a:pPr>
            <a:r>
              <a:rPr sz="2000" spc="-155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95051" y="5876951"/>
            <a:ext cx="149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latin typeface="Arial"/>
                <a:cs typeface="Arial"/>
              </a:rPr>
              <a:t>(</a:t>
            </a:r>
            <a:endParaRPr sz="3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27224" y="5888833"/>
            <a:ext cx="133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8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059826" y="6165305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>
                <a:moveTo>
                  <a:pt x="0" y="0"/>
                </a:moveTo>
                <a:lnTo>
                  <a:pt x="396087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571115" y="589645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15253" y="5963820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10" dirty="0">
                <a:latin typeface="Arial"/>
                <a:cs typeface="Arial"/>
              </a:rPr>
              <a:t>+</a:t>
            </a:r>
            <a:endParaRPr sz="2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59533" y="5876952"/>
            <a:ext cx="149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latin typeface="Arial"/>
                <a:cs typeface="Arial"/>
              </a:rPr>
              <a:t>(</a:t>
            </a:r>
            <a:endParaRPr sz="32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031985" y="6165305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>
                <a:moveTo>
                  <a:pt x="0" y="0"/>
                </a:moveTo>
                <a:lnTo>
                  <a:pt x="39599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049902" y="5854394"/>
            <a:ext cx="637540" cy="4864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330"/>
              </a:lnSpc>
              <a:spcBef>
                <a:spcPts val="105"/>
              </a:spcBef>
              <a:tabLst>
                <a:tab pos="469900" algn="l"/>
              </a:tabLst>
            </a:pPr>
            <a:r>
              <a:rPr sz="2000" spc="-60" dirty="0">
                <a:latin typeface="Arial"/>
                <a:cs typeface="Arial"/>
              </a:rPr>
              <a:t>n</a:t>
            </a:r>
            <a:r>
              <a:rPr sz="2000" spc="-60" dirty="0">
                <a:latin typeface="Times New Roman"/>
                <a:cs typeface="Times New Roman"/>
              </a:rPr>
              <a:t>	</a:t>
            </a: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2290"/>
              </a:lnSpc>
              <a:tabLst>
                <a:tab pos="325755" algn="l"/>
              </a:tabLst>
            </a:pPr>
            <a:r>
              <a:rPr sz="3000" spc="-89" baseline="-18055" dirty="0">
                <a:latin typeface="Arial"/>
                <a:cs typeface="Arial"/>
              </a:rPr>
              <a:t>b</a:t>
            </a:r>
            <a:r>
              <a:rPr sz="3000" spc="-89" baseline="-18055" dirty="0">
                <a:latin typeface="Times New Roman"/>
                <a:cs typeface="Times New Roman"/>
              </a:rPr>
              <a:t>	</a:t>
            </a:r>
            <a:r>
              <a:rPr sz="2800" spc="-8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" y="210433"/>
            <a:ext cx="8194675" cy="629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2200">
              <a:lnSpc>
                <a:spcPct val="100000"/>
              </a:lnSpc>
              <a:spcBef>
                <a:spcPts val="95"/>
              </a:spcBef>
            </a:pPr>
            <a:r>
              <a:rPr sz="2200" b="1" spc="-290" dirty="0">
                <a:solidFill>
                  <a:srgbClr val="FF0000"/>
                </a:solidFill>
                <a:latin typeface="Arial"/>
                <a:cs typeface="Arial"/>
              </a:rPr>
              <a:t>PROBLEM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53340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33400" algn="l"/>
                <a:tab pos="534035" algn="l"/>
              </a:tabLst>
            </a:pPr>
            <a:r>
              <a:rPr sz="2400" spc="-125" dirty="0">
                <a:latin typeface="Arial"/>
                <a:cs typeface="Arial"/>
              </a:rPr>
              <a:t>Calculate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lowest </a:t>
            </a:r>
            <a:r>
              <a:rPr sz="2400" spc="-85" dirty="0">
                <a:latin typeface="Arial"/>
                <a:cs typeface="Arial"/>
              </a:rPr>
              <a:t>frequency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35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determine</a:t>
            </a:r>
            <a:endParaRPr sz="2400">
              <a:latin typeface="Arial"/>
              <a:cs typeface="Arial"/>
            </a:endParaRPr>
          </a:p>
          <a:p>
            <a:pPr marL="533400" marR="396875">
              <a:lnSpc>
                <a:spcPct val="100000"/>
              </a:lnSpc>
            </a:pP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114" dirty="0">
                <a:latin typeface="Arial"/>
                <a:cs typeface="Arial"/>
              </a:rPr>
              <a:t>closest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35" dirty="0">
                <a:latin typeface="Arial"/>
                <a:cs typeface="Arial"/>
              </a:rPr>
              <a:t>the </a:t>
            </a:r>
            <a:r>
              <a:rPr sz="2400" spc="-60" dirty="0">
                <a:latin typeface="Arial"/>
                <a:cs typeface="Arial"/>
              </a:rPr>
              <a:t>dominant </a:t>
            </a: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0" dirty="0">
                <a:latin typeface="Arial"/>
                <a:cs typeface="Arial"/>
              </a:rPr>
              <a:t>rectangular 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105" dirty="0">
                <a:latin typeface="Arial"/>
                <a:cs typeface="Arial"/>
              </a:rPr>
              <a:t>5.1cm*2.4cm.Calculate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40" dirty="0">
                <a:latin typeface="Arial"/>
                <a:cs typeface="Arial"/>
              </a:rPr>
              <a:t>cut </a:t>
            </a:r>
            <a:r>
              <a:rPr sz="2400" spc="5" dirty="0">
                <a:latin typeface="Arial"/>
                <a:cs typeface="Arial"/>
              </a:rPr>
              <a:t>off </a:t>
            </a:r>
            <a:r>
              <a:rPr sz="2400" spc="-85" dirty="0">
                <a:latin typeface="Arial"/>
                <a:cs typeface="Arial"/>
              </a:rPr>
              <a:t>frequency</a:t>
            </a:r>
            <a:r>
              <a:rPr sz="2400" spc="-48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of  </a:t>
            </a:r>
            <a:r>
              <a:rPr sz="2400" spc="-60" dirty="0">
                <a:latin typeface="Arial"/>
                <a:cs typeface="Arial"/>
              </a:rPr>
              <a:t>dominant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mode?</a:t>
            </a:r>
            <a:endParaRPr sz="2400">
              <a:latin typeface="Arial"/>
              <a:cs typeface="Arial"/>
            </a:endParaRPr>
          </a:p>
          <a:p>
            <a:pPr marL="76200" marR="527685">
              <a:lnSpc>
                <a:spcPct val="100000"/>
              </a:lnSpc>
              <a:spcBef>
                <a:spcPts val="575"/>
              </a:spcBef>
            </a:pPr>
            <a:r>
              <a:rPr sz="2400" spc="-155" dirty="0">
                <a:latin typeface="Arial"/>
                <a:cs typeface="Arial"/>
              </a:rPr>
              <a:t>Ans)</a:t>
            </a:r>
            <a:r>
              <a:rPr sz="2400" spc="-135" dirty="0">
                <a:latin typeface="Arial"/>
                <a:cs typeface="Arial"/>
              </a:rPr>
              <a:t> From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formula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previous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slide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dominant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mode</a:t>
            </a:r>
            <a:r>
              <a:rPr sz="2400" spc="-125" dirty="0">
                <a:latin typeface="Arial"/>
                <a:cs typeface="Arial"/>
              </a:rPr>
              <a:t> is  </a:t>
            </a:r>
            <a:r>
              <a:rPr sz="2400" spc="-190" dirty="0">
                <a:latin typeface="Arial"/>
                <a:cs typeface="Arial"/>
              </a:rPr>
              <a:t>TE</a:t>
            </a:r>
            <a:r>
              <a:rPr sz="2400" spc="-284" baseline="-20833" dirty="0">
                <a:latin typeface="Arial"/>
                <a:cs typeface="Arial"/>
              </a:rPr>
              <a:t>1,0 </a:t>
            </a:r>
            <a:r>
              <a:rPr sz="2400" spc="-170" dirty="0">
                <a:latin typeface="Arial"/>
                <a:cs typeface="Arial"/>
              </a:rPr>
              <a:t>so </a:t>
            </a:r>
            <a:r>
              <a:rPr sz="2400" spc="-100" dirty="0">
                <a:latin typeface="Arial"/>
                <a:cs typeface="Arial"/>
              </a:rPr>
              <a:t>m=1,n=0,a=5.1*10</a:t>
            </a:r>
            <a:r>
              <a:rPr sz="2400" spc="-150" baseline="24305" dirty="0">
                <a:latin typeface="Arial"/>
                <a:cs typeface="Arial"/>
              </a:rPr>
              <a:t>-2 </a:t>
            </a:r>
            <a:r>
              <a:rPr sz="2400" spc="-75" dirty="0">
                <a:latin typeface="Arial"/>
                <a:cs typeface="Arial"/>
              </a:rPr>
              <a:t>,b=2.4*10</a:t>
            </a:r>
            <a:r>
              <a:rPr sz="2400" spc="-112" baseline="24305" dirty="0">
                <a:latin typeface="Arial"/>
                <a:cs typeface="Arial"/>
              </a:rPr>
              <a:t>-2 </a:t>
            </a:r>
            <a:r>
              <a:rPr sz="2400" spc="-95" dirty="0">
                <a:latin typeface="Arial"/>
                <a:cs typeface="Arial"/>
              </a:rPr>
              <a:t>we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get</a:t>
            </a:r>
            <a:endParaRPr sz="2400">
              <a:latin typeface="Arial"/>
              <a:cs typeface="Arial"/>
            </a:endParaRPr>
          </a:p>
          <a:p>
            <a:pPr marL="1441450">
              <a:lnSpc>
                <a:spcPct val="100000"/>
              </a:lnSpc>
              <a:spcBef>
                <a:spcPts val="580"/>
              </a:spcBef>
            </a:pPr>
            <a:r>
              <a:rPr sz="2400" spc="-55" dirty="0">
                <a:latin typeface="Arial"/>
                <a:cs typeface="Arial"/>
              </a:rPr>
              <a:t>f</a:t>
            </a:r>
            <a:r>
              <a:rPr sz="2400" spc="-82" baseline="-20833" dirty="0">
                <a:latin typeface="Arial"/>
                <a:cs typeface="Arial"/>
              </a:rPr>
              <a:t>c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2.94GHz</a:t>
            </a:r>
            <a:endParaRPr sz="2400">
              <a:latin typeface="Arial"/>
              <a:cs typeface="Arial"/>
            </a:endParaRPr>
          </a:p>
          <a:p>
            <a:pPr marL="533400" marR="857250" indent="-457834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533400" algn="l"/>
                <a:tab pos="534035" algn="l"/>
              </a:tabLst>
            </a:pPr>
            <a:r>
              <a:rPr sz="2400" spc="-60" dirty="0">
                <a:latin typeface="Arial"/>
                <a:cs typeface="Arial"/>
              </a:rPr>
              <a:t>Mode </a:t>
            </a:r>
            <a:r>
              <a:rPr sz="2400" spc="-120" dirty="0">
                <a:latin typeface="Arial"/>
                <a:cs typeface="Arial"/>
              </a:rPr>
              <a:t>closest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60" dirty="0">
                <a:latin typeface="Arial"/>
                <a:cs typeface="Arial"/>
              </a:rPr>
              <a:t>dominant </a:t>
            </a: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155" dirty="0">
                <a:latin typeface="Arial"/>
                <a:cs typeface="Arial"/>
              </a:rPr>
              <a:t>can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60" dirty="0">
                <a:latin typeface="Arial"/>
                <a:cs typeface="Arial"/>
              </a:rPr>
              <a:t>determined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by  </a:t>
            </a:r>
            <a:r>
              <a:rPr sz="2400" spc="-55" dirty="0">
                <a:latin typeface="Arial"/>
                <a:cs typeface="Arial"/>
              </a:rPr>
              <a:t>substituting </a:t>
            </a:r>
            <a:r>
              <a:rPr sz="2400" spc="-85" dirty="0">
                <a:latin typeface="Arial"/>
                <a:cs typeface="Arial"/>
              </a:rPr>
              <a:t>m </a:t>
            </a:r>
            <a:r>
              <a:rPr sz="2400" spc="-70" dirty="0">
                <a:latin typeface="Arial"/>
                <a:cs typeface="Arial"/>
              </a:rPr>
              <a:t>, </a:t>
            </a:r>
            <a:r>
              <a:rPr sz="2400" spc="-75" dirty="0">
                <a:latin typeface="Arial"/>
                <a:cs typeface="Arial"/>
              </a:rPr>
              <a:t>n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values.</a:t>
            </a:r>
            <a:endParaRPr sz="2400">
              <a:latin typeface="Arial"/>
              <a:cs typeface="Arial"/>
            </a:endParaRPr>
          </a:p>
          <a:p>
            <a:pPr marL="554990" marR="3505200" algn="just">
              <a:lnSpc>
                <a:spcPct val="120000"/>
              </a:lnSpc>
              <a:spcBef>
                <a:spcPts val="5"/>
              </a:spcBef>
            </a:pP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20" dirty="0">
                <a:latin typeface="Arial"/>
                <a:cs typeface="Arial"/>
              </a:rPr>
              <a:t>m=0, n=1, </a:t>
            </a:r>
            <a:r>
              <a:rPr sz="2400" spc="-95" dirty="0">
                <a:latin typeface="Arial"/>
                <a:cs typeface="Arial"/>
              </a:rPr>
              <a:t>we </a:t>
            </a:r>
            <a:r>
              <a:rPr sz="2400" spc="-85" dirty="0">
                <a:latin typeface="Arial"/>
                <a:cs typeface="Arial"/>
              </a:rPr>
              <a:t>get </a:t>
            </a:r>
            <a:r>
              <a:rPr sz="2400" spc="-50" dirty="0">
                <a:latin typeface="Arial"/>
                <a:cs typeface="Arial"/>
              </a:rPr>
              <a:t>f</a:t>
            </a:r>
            <a:r>
              <a:rPr sz="2400" spc="-75" baseline="-20833" dirty="0">
                <a:latin typeface="Arial"/>
                <a:cs typeface="Arial"/>
              </a:rPr>
              <a:t>c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6.25GHz  </a:t>
            </a: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20" dirty="0">
                <a:latin typeface="Arial"/>
                <a:cs typeface="Arial"/>
              </a:rPr>
              <a:t>m=0, </a:t>
            </a:r>
            <a:r>
              <a:rPr sz="2400" spc="-125" dirty="0">
                <a:latin typeface="Arial"/>
                <a:cs typeface="Arial"/>
              </a:rPr>
              <a:t>n=2, </a:t>
            </a:r>
            <a:r>
              <a:rPr sz="2400" spc="-95" dirty="0">
                <a:latin typeface="Arial"/>
                <a:cs typeface="Arial"/>
              </a:rPr>
              <a:t>we </a:t>
            </a:r>
            <a:r>
              <a:rPr sz="2400" spc="-80" dirty="0">
                <a:latin typeface="Arial"/>
                <a:cs typeface="Arial"/>
              </a:rPr>
              <a:t>get </a:t>
            </a:r>
            <a:r>
              <a:rPr sz="2400" spc="-55" dirty="0">
                <a:latin typeface="Arial"/>
                <a:cs typeface="Arial"/>
              </a:rPr>
              <a:t>f</a:t>
            </a:r>
            <a:r>
              <a:rPr sz="2400" spc="-82" baseline="-20833" dirty="0">
                <a:latin typeface="Arial"/>
                <a:cs typeface="Arial"/>
              </a:rPr>
              <a:t>c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85" dirty="0">
                <a:latin typeface="Arial"/>
                <a:cs typeface="Arial"/>
              </a:rPr>
              <a:t>12.5GHz  </a:t>
            </a: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20" dirty="0">
                <a:latin typeface="Arial"/>
                <a:cs typeface="Arial"/>
              </a:rPr>
              <a:t>m=2, </a:t>
            </a:r>
            <a:r>
              <a:rPr sz="2400" spc="-125" dirty="0">
                <a:latin typeface="Arial"/>
                <a:cs typeface="Arial"/>
              </a:rPr>
              <a:t>n=0, </a:t>
            </a:r>
            <a:r>
              <a:rPr sz="2400" spc="-95" dirty="0">
                <a:latin typeface="Arial"/>
                <a:cs typeface="Arial"/>
              </a:rPr>
              <a:t>we </a:t>
            </a:r>
            <a:r>
              <a:rPr sz="2400" spc="-80" dirty="0">
                <a:latin typeface="Arial"/>
                <a:cs typeface="Arial"/>
              </a:rPr>
              <a:t>get </a:t>
            </a:r>
            <a:r>
              <a:rPr sz="2400" spc="-55" dirty="0">
                <a:latin typeface="Arial"/>
                <a:cs typeface="Arial"/>
              </a:rPr>
              <a:t>f</a:t>
            </a:r>
            <a:r>
              <a:rPr sz="2400" spc="-82" baseline="-20833" dirty="0">
                <a:latin typeface="Arial"/>
                <a:cs typeface="Arial"/>
              </a:rPr>
              <a:t>c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95" dirty="0">
                <a:latin typeface="Arial"/>
                <a:cs typeface="Arial"/>
              </a:rPr>
              <a:t>5.8GHz</a:t>
            </a:r>
            <a:endParaRPr sz="2400">
              <a:latin typeface="Arial"/>
              <a:cs typeface="Arial"/>
            </a:endParaRPr>
          </a:p>
          <a:p>
            <a:pPr marL="419100" indent="-343535" algn="just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419734" algn="l"/>
              </a:tabLst>
            </a:pPr>
            <a:r>
              <a:rPr sz="2400" spc="-240" dirty="0">
                <a:latin typeface="Arial"/>
                <a:cs typeface="Arial"/>
              </a:rPr>
              <a:t>As </a:t>
            </a:r>
            <a:r>
              <a:rPr sz="2400" spc="-60" dirty="0">
                <a:latin typeface="Arial"/>
                <a:cs typeface="Arial"/>
              </a:rPr>
              <a:t>f</a:t>
            </a:r>
            <a:r>
              <a:rPr sz="2400" spc="-89" baseline="-20833" dirty="0">
                <a:latin typeface="Arial"/>
                <a:cs typeface="Arial"/>
              </a:rPr>
              <a:t>c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195" dirty="0">
                <a:latin typeface="Arial"/>
                <a:cs typeface="Arial"/>
              </a:rPr>
              <a:t>5.8GHz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TE</a:t>
            </a:r>
            <a:r>
              <a:rPr sz="2400" spc="-284" baseline="-20833" dirty="0">
                <a:latin typeface="Arial"/>
                <a:cs typeface="Arial"/>
              </a:rPr>
              <a:t>2,0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35" dirty="0">
                <a:latin typeface="Arial"/>
                <a:cs typeface="Arial"/>
              </a:rPr>
              <a:t>close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110" dirty="0">
                <a:latin typeface="Arial"/>
                <a:cs typeface="Arial"/>
              </a:rPr>
              <a:t>f</a:t>
            </a:r>
            <a:r>
              <a:rPr sz="2400" spc="-165" baseline="-20833" dirty="0">
                <a:latin typeface="Arial"/>
                <a:cs typeface="Arial"/>
              </a:rPr>
              <a:t>c</a:t>
            </a:r>
            <a:r>
              <a:rPr sz="2400" spc="-110" dirty="0">
                <a:latin typeface="Arial"/>
                <a:cs typeface="Arial"/>
              </a:rPr>
              <a:t>= </a:t>
            </a:r>
            <a:r>
              <a:rPr sz="2400" spc="-185" dirty="0">
                <a:latin typeface="Arial"/>
                <a:cs typeface="Arial"/>
              </a:rPr>
              <a:t>2.94GHz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TE</a:t>
            </a:r>
            <a:r>
              <a:rPr sz="2400" spc="-284" baseline="-20833" dirty="0">
                <a:latin typeface="Arial"/>
                <a:cs typeface="Arial"/>
              </a:rPr>
              <a:t>2,0 </a:t>
            </a:r>
            <a:r>
              <a:rPr sz="2400" spc="-70" dirty="0">
                <a:latin typeface="Arial"/>
                <a:cs typeface="Arial"/>
              </a:rPr>
              <a:t>,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therefore</a:t>
            </a:r>
            <a:endParaRPr sz="2400">
              <a:latin typeface="Arial"/>
              <a:cs typeface="Arial"/>
            </a:endParaRPr>
          </a:p>
          <a:p>
            <a:pPr marL="419100" algn="just">
              <a:lnSpc>
                <a:spcPct val="100000"/>
              </a:lnSpc>
            </a:pP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114" dirty="0">
                <a:latin typeface="Arial"/>
                <a:cs typeface="Arial"/>
              </a:rPr>
              <a:t>closest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60" dirty="0">
                <a:latin typeface="Arial"/>
                <a:cs typeface="Arial"/>
              </a:rPr>
              <a:t>dominant </a:t>
            </a: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95" dirty="0">
                <a:latin typeface="Arial"/>
                <a:cs typeface="Arial"/>
              </a:rPr>
              <a:t>TE</a:t>
            </a:r>
            <a:r>
              <a:rPr sz="2400" spc="-292" baseline="-20833" dirty="0">
                <a:latin typeface="Arial"/>
                <a:cs typeface="Arial"/>
              </a:rPr>
              <a:t>2,0</a:t>
            </a:r>
            <a:r>
              <a:rPr sz="2400" spc="-337" baseline="-20833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13</a:t>
            </a:fld>
            <a:endParaRPr spc="-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lnTo>
                  <a:pt x="9143999" y="0"/>
                </a:lnTo>
                <a:close/>
              </a:path>
            </a:pathLst>
          </a:custGeom>
          <a:solidFill>
            <a:srgbClr val="EEECE1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7250" y="210433"/>
            <a:ext cx="52908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80" dirty="0">
                <a:solidFill>
                  <a:srgbClr val="FF0000"/>
                </a:solidFill>
                <a:latin typeface="Arial"/>
                <a:cs typeface="Arial"/>
              </a:rPr>
              <a:t>GROUP </a:t>
            </a:r>
            <a:r>
              <a:rPr sz="2200" b="1" spc="-204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2200" b="1" spc="-325" dirty="0">
                <a:solidFill>
                  <a:srgbClr val="FF0000"/>
                </a:solidFill>
                <a:latin typeface="Arial"/>
                <a:cs typeface="Arial"/>
              </a:rPr>
              <a:t>PHASE </a:t>
            </a:r>
            <a:r>
              <a:rPr sz="2200" b="1" spc="-290" dirty="0">
                <a:solidFill>
                  <a:srgbClr val="FF0000"/>
                </a:solidFill>
                <a:latin typeface="Arial"/>
                <a:cs typeface="Arial"/>
              </a:rPr>
              <a:t>VELOCITY </a:t>
            </a:r>
            <a:r>
              <a:rPr sz="2200" b="1" spc="-85" dirty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sz="2200" b="1" spc="-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b="1" spc="-260" dirty="0">
                <a:solidFill>
                  <a:srgbClr val="FF0000"/>
                </a:solidFill>
                <a:latin typeface="Arial"/>
                <a:cs typeface="Arial"/>
              </a:rPr>
              <a:t>WAVEGUIDE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04293" y="0"/>
            <a:ext cx="2310383" cy="1268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44495" y="1026917"/>
            <a:ext cx="18472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4990" algn="l"/>
                <a:tab pos="1727200" algn="l"/>
              </a:tabLst>
            </a:pPr>
            <a:r>
              <a:rPr sz="1600" spc="-140" dirty="0">
                <a:latin typeface="Arial"/>
                <a:cs typeface="Arial"/>
              </a:rPr>
              <a:t>g</a:t>
            </a:r>
            <a:r>
              <a:rPr sz="1600" spc="-140" dirty="0">
                <a:latin typeface="Times New Roman"/>
                <a:cs typeface="Times New Roman"/>
              </a:rPr>
              <a:t>	</a:t>
            </a:r>
            <a:r>
              <a:rPr sz="1600" spc="-130" dirty="0">
                <a:latin typeface="Arial"/>
                <a:cs typeface="Arial"/>
              </a:rPr>
              <a:t>c</a:t>
            </a:r>
            <a:r>
              <a:rPr sz="1600" spc="-130" dirty="0">
                <a:latin typeface="Times New Roman"/>
                <a:cs typeface="Times New Roman"/>
              </a:rPr>
              <a:t>	</a:t>
            </a:r>
            <a:r>
              <a:rPr sz="1600" spc="-55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523" y="850133"/>
            <a:ext cx="2224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4010" algn="l"/>
                <a:tab pos="865505" algn="l"/>
                <a:tab pos="1719580" algn="l"/>
                <a:tab pos="2059305" algn="l"/>
              </a:tabLst>
            </a:pPr>
            <a:r>
              <a:rPr sz="2400" spc="-240" dirty="0">
                <a:latin typeface="Arial"/>
                <a:cs typeface="Arial"/>
              </a:rPr>
              <a:t>V</a:t>
            </a:r>
            <a:r>
              <a:rPr sz="2400" spc="-240" dirty="0">
                <a:latin typeface="Times New Roman"/>
                <a:cs typeface="Times New Roman"/>
              </a:rPr>
              <a:t>	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40" dirty="0">
                <a:latin typeface="Arial"/>
                <a:cs typeface="Arial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75" dirty="0">
                <a:latin typeface="Arial"/>
                <a:cs typeface="Arial"/>
              </a:rPr>
              <a:t>s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80" dirty="0">
                <a:latin typeface="Arial"/>
                <a:cs typeface="Arial"/>
              </a:rPr>
              <a:t>n</a:t>
            </a:r>
            <a:r>
              <a:rPr sz="2400" spc="-60" dirty="0">
                <a:latin typeface="Arial"/>
                <a:cs typeface="Arial"/>
              </a:rPr>
              <a:t>θ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40" dirty="0">
                <a:latin typeface="Arial"/>
                <a:cs typeface="Arial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1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5364" y="1215890"/>
            <a:ext cx="2735580" cy="9042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675"/>
              </a:spcBef>
            </a:pPr>
            <a:r>
              <a:rPr sz="2400" spc="-185" dirty="0">
                <a:latin typeface="Arial"/>
                <a:cs typeface="Arial"/>
              </a:rPr>
              <a:t>V</a:t>
            </a:r>
            <a:r>
              <a:rPr sz="2400" spc="-277" baseline="-20833" dirty="0">
                <a:latin typeface="Arial"/>
                <a:cs typeface="Arial"/>
              </a:rPr>
              <a:t>p </a:t>
            </a:r>
            <a:r>
              <a:rPr sz="2400" spc="-254" dirty="0">
                <a:latin typeface="Arial"/>
                <a:cs typeface="Arial"/>
              </a:rPr>
              <a:t>V</a:t>
            </a:r>
            <a:r>
              <a:rPr sz="2400" spc="-382" baseline="-20833" dirty="0">
                <a:latin typeface="Arial"/>
                <a:cs typeface="Arial"/>
              </a:rPr>
              <a:t>g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90" dirty="0">
                <a:latin typeface="Arial"/>
                <a:cs typeface="Arial"/>
              </a:rPr>
              <a:t>(V</a:t>
            </a:r>
            <a:r>
              <a:rPr sz="2400" spc="-284" baseline="-20833" dirty="0">
                <a:latin typeface="Arial"/>
                <a:cs typeface="Arial"/>
              </a:rPr>
              <a:t>c </a:t>
            </a:r>
            <a:r>
              <a:rPr sz="2400" spc="-75" dirty="0">
                <a:latin typeface="Arial"/>
                <a:cs typeface="Arial"/>
              </a:rPr>
              <a:t>)</a:t>
            </a:r>
            <a:r>
              <a:rPr sz="2400" spc="-112" baseline="24305" dirty="0">
                <a:latin typeface="Arial"/>
                <a:cs typeface="Arial"/>
              </a:rPr>
              <a:t>2 </a:t>
            </a:r>
            <a:r>
              <a:rPr sz="2400" spc="-120" dirty="0">
                <a:latin typeface="Arial"/>
                <a:cs typeface="Arial"/>
              </a:rPr>
              <a:t>------Eq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80"/>
              </a:spcBef>
            </a:pPr>
            <a:r>
              <a:rPr sz="2400" spc="-130" dirty="0">
                <a:latin typeface="Arial"/>
                <a:cs typeface="Arial"/>
              </a:rPr>
              <a:t>V</a:t>
            </a:r>
            <a:r>
              <a:rPr sz="2400" spc="-195" baseline="-20833" dirty="0">
                <a:latin typeface="Arial"/>
                <a:cs typeface="Arial"/>
              </a:rPr>
              <a:t>p</a:t>
            </a:r>
            <a:r>
              <a:rPr sz="2400" spc="-130" dirty="0">
                <a:latin typeface="Arial"/>
                <a:cs typeface="Arial"/>
              </a:rPr>
              <a:t>=f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λ</a:t>
            </a:r>
            <a:r>
              <a:rPr sz="2400" spc="-104" baseline="-20833" dirty="0">
                <a:latin typeface="Arial"/>
                <a:cs typeface="Arial"/>
              </a:rPr>
              <a:t>p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6880" y="2344035"/>
            <a:ext cx="132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5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5" y="3923162"/>
            <a:ext cx="5641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spc="-75" dirty="0">
                <a:latin typeface="Arial"/>
                <a:cs typeface="Arial"/>
              </a:rPr>
              <a:t>Substituting </a:t>
            </a:r>
            <a:r>
              <a:rPr sz="2400" spc="-130" dirty="0">
                <a:latin typeface="Arial"/>
                <a:cs typeface="Arial"/>
              </a:rPr>
              <a:t>above </a:t>
            </a:r>
            <a:r>
              <a:rPr sz="2400" spc="-65" dirty="0">
                <a:latin typeface="Arial"/>
                <a:cs typeface="Arial"/>
              </a:rPr>
              <a:t>equation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70" dirty="0">
                <a:latin typeface="Arial"/>
                <a:cs typeface="Arial"/>
              </a:rPr>
              <a:t>Eq </a:t>
            </a: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95" dirty="0">
                <a:latin typeface="Arial"/>
                <a:cs typeface="Arial"/>
              </a:rPr>
              <a:t>we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get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29189" y="4362150"/>
            <a:ext cx="8401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254" dirty="0">
                <a:latin typeface="Arial"/>
                <a:cs typeface="Arial"/>
              </a:rPr>
              <a:t>V</a:t>
            </a:r>
            <a:r>
              <a:rPr sz="2400" spc="-382" baseline="-20833" dirty="0">
                <a:latin typeface="Arial"/>
                <a:cs typeface="Arial"/>
              </a:rPr>
              <a:t>g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250" dirty="0">
                <a:latin typeface="Arial"/>
                <a:cs typeface="Arial"/>
              </a:rPr>
              <a:t>V</a:t>
            </a:r>
            <a:r>
              <a:rPr sz="2400" spc="-375" baseline="-20833" dirty="0">
                <a:latin typeface="Arial"/>
                <a:cs typeface="Arial"/>
              </a:rPr>
              <a:t>c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6" y="4801367"/>
            <a:ext cx="815530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75" dirty="0">
                <a:latin typeface="Arial"/>
                <a:cs typeface="Arial"/>
              </a:rPr>
              <a:t>The </a:t>
            </a:r>
            <a:r>
              <a:rPr sz="2400" spc="-130" dirty="0">
                <a:latin typeface="Arial"/>
                <a:cs typeface="Arial"/>
              </a:rPr>
              <a:t>above </a:t>
            </a:r>
            <a:r>
              <a:rPr sz="2400" spc="-65" dirty="0">
                <a:latin typeface="Arial"/>
                <a:cs typeface="Arial"/>
              </a:rPr>
              <a:t>equation </a:t>
            </a:r>
            <a:r>
              <a:rPr sz="2400" spc="-100" dirty="0">
                <a:latin typeface="Arial"/>
                <a:cs typeface="Arial"/>
              </a:rPr>
              <a:t>represents </a:t>
            </a:r>
            <a:r>
              <a:rPr sz="2400" spc="-5" dirty="0">
                <a:latin typeface="Arial"/>
                <a:cs typeface="Arial"/>
              </a:rPr>
              <a:t>that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5" dirty="0">
                <a:latin typeface="Arial"/>
                <a:cs typeface="Arial"/>
              </a:rPr>
              <a:t>propagation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or  </a:t>
            </a:r>
            <a:r>
              <a:rPr sz="2400" spc="-90" dirty="0">
                <a:latin typeface="Arial"/>
                <a:cs typeface="Arial"/>
              </a:rPr>
              <a:t>group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waveguide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45" dirty="0">
                <a:latin typeface="Arial"/>
                <a:cs typeface="Arial"/>
              </a:rPr>
              <a:t>lower </a:t>
            </a:r>
            <a:r>
              <a:rPr sz="2400" spc="-50" dirty="0">
                <a:latin typeface="Arial"/>
                <a:cs typeface="Arial"/>
              </a:rPr>
              <a:t>than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60" dirty="0">
                <a:latin typeface="Arial"/>
                <a:cs typeface="Arial"/>
              </a:rPr>
              <a:t>free </a:t>
            </a:r>
            <a:r>
              <a:rPr sz="2400" spc="-155" dirty="0">
                <a:latin typeface="Arial"/>
                <a:cs typeface="Arial"/>
              </a:rPr>
              <a:t>space.  </a:t>
            </a:r>
            <a:r>
              <a:rPr sz="2400" spc="-120" dirty="0">
                <a:latin typeface="Arial"/>
                <a:cs typeface="Arial"/>
              </a:rPr>
              <a:t>Group </a:t>
            </a:r>
            <a:r>
              <a:rPr sz="2400" spc="-65" dirty="0">
                <a:latin typeface="Arial"/>
                <a:cs typeface="Arial"/>
              </a:rPr>
              <a:t>velocity </a:t>
            </a:r>
            <a:r>
              <a:rPr sz="2400" spc="-160" dirty="0">
                <a:latin typeface="Arial"/>
                <a:cs typeface="Arial"/>
              </a:rPr>
              <a:t>decreases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55" dirty="0">
                <a:latin typeface="Arial"/>
                <a:cs typeface="Arial"/>
              </a:rPr>
              <a:t>free </a:t>
            </a:r>
            <a:r>
              <a:rPr sz="2400" spc="-175" dirty="0">
                <a:latin typeface="Arial"/>
                <a:cs typeface="Arial"/>
              </a:rPr>
              <a:t>space </a:t>
            </a:r>
            <a:r>
              <a:rPr sz="2400" spc="-95" dirty="0">
                <a:latin typeface="Arial"/>
                <a:cs typeface="Arial"/>
              </a:rPr>
              <a:t>wavelength  </a:t>
            </a:r>
            <a:r>
              <a:rPr sz="2400" spc="-130" dirty="0">
                <a:latin typeface="Arial"/>
                <a:cs typeface="Arial"/>
              </a:rPr>
              <a:t>approaches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45" dirty="0">
                <a:latin typeface="Arial"/>
                <a:cs typeface="Arial"/>
              </a:rPr>
              <a:t>cut </a:t>
            </a:r>
            <a:r>
              <a:rPr sz="2400" spc="5" dirty="0">
                <a:latin typeface="Arial"/>
                <a:cs typeface="Arial"/>
              </a:rPr>
              <a:t>off </a:t>
            </a:r>
            <a:r>
              <a:rPr sz="2400" spc="-95" dirty="0">
                <a:latin typeface="Arial"/>
                <a:cs typeface="Arial"/>
              </a:rPr>
              <a:t>wavelength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30" dirty="0">
                <a:latin typeface="Arial"/>
                <a:cs typeface="Arial"/>
              </a:rPr>
              <a:t>zero </a:t>
            </a:r>
            <a:r>
              <a:rPr sz="2400" spc="-80" dirty="0">
                <a:latin typeface="Arial"/>
                <a:cs typeface="Arial"/>
              </a:rPr>
              <a:t>when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5" dirty="0">
                <a:latin typeface="Arial"/>
                <a:cs typeface="Arial"/>
              </a:rPr>
              <a:t>two  </a:t>
            </a:r>
            <a:r>
              <a:rPr sz="2400" spc="-95" dirty="0">
                <a:latin typeface="Arial"/>
                <a:cs typeface="Arial"/>
              </a:rPr>
              <a:t>wavelength </a:t>
            </a:r>
            <a:r>
              <a:rPr sz="2400" spc="-110" dirty="0">
                <a:latin typeface="Arial"/>
                <a:cs typeface="Arial"/>
              </a:rPr>
              <a:t>are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equal.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91880" y="1052687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2053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27224" y="994100"/>
            <a:ext cx="537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>
                <a:latin typeface="Arial"/>
                <a:cs typeface="Arial"/>
              </a:rPr>
              <a:t>s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85" dirty="0">
                <a:latin typeface="Arial"/>
                <a:cs typeface="Arial"/>
              </a:rPr>
              <a:t>n</a:t>
            </a:r>
            <a:r>
              <a:rPr sz="2400" spc="-60" dirty="0">
                <a:latin typeface="Arial"/>
                <a:cs typeface="Arial"/>
              </a:rPr>
              <a:t>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99233" y="676389"/>
            <a:ext cx="186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70" dirty="0">
                <a:latin typeface="Arial"/>
                <a:cs typeface="Arial"/>
              </a:rPr>
              <a:t>V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56205" y="853173"/>
            <a:ext cx="1111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30" dirty="0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22101" y="1161656"/>
            <a:ext cx="1346200" cy="1259840"/>
          </a:xfrm>
          <a:custGeom>
            <a:avLst/>
            <a:gdLst/>
            <a:ahLst/>
            <a:cxnLst/>
            <a:rect l="l" t="t" r="r" b="b"/>
            <a:pathLst>
              <a:path w="1346200" h="1259839">
                <a:moveTo>
                  <a:pt x="1346060" y="49923"/>
                </a:moveTo>
                <a:lnTo>
                  <a:pt x="1337805" y="45110"/>
                </a:lnTo>
                <a:lnTo>
                  <a:pt x="1260589" y="0"/>
                </a:lnTo>
                <a:lnTo>
                  <a:pt x="1257668" y="762"/>
                </a:lnTo>
                <a:lnTo>
                  <a:pt x="1256258" y="3048"/>
                </a:lnTo>
                <a:lnTo>
                  <a:pt x="1255014" y="5334"/>
                </a:lnTo>
                <a:lnTo>
                  <a:pt x="1255776" y="8267"/>
                </a:lnTo>
                <a:lnTo>
                  <a:pt x="1258062" y="9537"/>
                </a:lnTo>
                <a:lnTo>
                  <a:pt x="1319022" y="45110"/>
                </a:lnTo>
                <a:lnTo>
                  <a:pt x="49898" y="45110"/>
                </a:lnTo>
                <a:lnTo>
                  <a:pt x="49898" y="49923"/>
                </a:lnTo>
                <a:lnTo>
                  <a:pt x="45059" y="49936"/>
                </a:lnTo>
                <a:lnTo>
                  <a:pt x="45059" y="1232166"/>
                </a:lnTo>
                <a:lnTo>
                  <a:pt x="9512" y="1171194"/>
                </a:lnTo>
                <a:lnTo>
                  <a:pt x="8229" y="1168908"/>
                </a:lnTo>
                <a:lnTo>
                  <a:pt x="5334" y="1168146"/>
                </a:lnTo>
                <a:lnTo>
                  <a:pt x="3048" y="1169428"/>
                </a:lnTo>
                <a:lnTo>
                  <a:pt x="762" y="1170825"/>
                </a:lnTo>
                <a:lnTo>
                  <a:pt x="0" y="1173759"/>
                </a:lnTo>
                <a:lnTo>
                  <a:pt x="1371" y="1176045"/>
                </a:lnTo>
                <a:lnTo>
                  <a:pt x="49898" y="1259217"/>
                </a:lnTo>
                <a:lnTo>
                  <a:pt x="55372" y="1249832"/>
                </a:lnTo>
                <a:lnTo>
                  <a:pt x="98412" y="1176045"/>
                </a:lnTo>
                <a:lnTo>
                  <a:pt x="99822" y="1173759"/>
                </a:lnTo>
                <a:lnTo>
                  <a:pt x="99060" y="1170825"/>
                </a:lnTo>
                <a:lnTo>
                  <a:pt x="96774" y="1169428"/>
                </a:lnTo>
                <a:lnTo>
                  <a:pt x="94488" y="1168146"/>
                </a:lnTo>
                <a:lnTo>
                  <a:pt x="91554" y="1168908"/>
                </a:lnTo>
                <a:lnTo>
                  <a:pt x="90284" y="1171194"/>
                </a:lnTo>
                <a:lnTo>
                  <a:pt x="54584" y="1232395"/>
                </a:lnTo>
                <a:lnTo>
                  <a:pt x="54584" y="60680"/>
                </a:lnTo>
                <a:lnTo>
                  <a:pt x="1034770" y="956411"/>
                </a:lnTo>
                <a:lnTo>
                  <a:pt x="965822" y="941590"/>
                </a:lnTo>
                <a:lnTo>
                  <a:pt x="963282" y="941070"/>
                </a:lnTo>
                <a:lnTo>
                  <a:pt x="960729" y="942594"/>
                </a:lnTo>
                <a:lnTo>
                  <a:pt x="960120" y="945273"/>
                </a:lnTo>
                <a:lnTo>
                  <a:pt x="959599" y="947813"/>
                </a:lnTo>
                <a:lnTo>
                  <a:pt x="961250" y="950366"/>
                </a:lnTo>
                <a:lnTo>
                  <a:pt x="963777" y="950861"/>
                </a:lnTo>
                <a:lnTo>
                  <a:pt x="1058024" y="971181"/>
                </a:lnTo>
                <a:lnTo>
                  <a:pt x="1057148" y="968387"/>
                </a:lnTo>
                <a:lnTo>
                  <a:pt x="1029309" y="879233"/>
                </a:lnTo>
                <a:lnTo>
                  <a:pt x="1028547" y="876693"/>
                </a:lnTo>
                <a:lnTo>
                  <a:pt x="1025893" y="875296"/>
                </a:lnTo>
                <a:lnTo>
                  <a:pt x="1020800" y="876820"/>
                </a:lnTo>
                <a:lnTo>
                  <a:pt x="1019403" y="879500"/>
                </a:lnTo>
                <a:lnTo>
                  <a:pt x="1020165" y="882027"/>
                </a:lnTo>
                <a:lnTo>
                  <a:pt x="1041209" y="949401"/>
                </a:lnTo>
                <a:lnTo>
                  <a:pt x="62103" y="54635"/>
                </a:lnTo>
                <a:lnTo>
                  <a:pt x="1318983" y="54635"/>
                </a:lnTo>
                <a:lnTo>
                  <a:pt x="1258062" y="90195"/>
                </a:lnTo>
                <a:lnTo>
                  <a:pt x="1255776" y="91592"/>
                </a:lnTo>
                <a:lnTo>
                  <a:pt x="1255014" y="94488"/>
                </a:lnTo>
                <a:lnTo>
                  <a:pt x="1256258" y="96774"/>
                </a:lnTo>
                <a:lnTo>
                  <a:pt x="1257668" y="99060"/>
                </a:lnTo>
                <a:lnTo>
                  <a:pt x="1260589" y="99822"/>
                </a:lnTo>
                <a:lnTo>
                  <a:pt x="1262748" y="98450"/>
                </a:lnTo>
                <a:lnTo>
                  <a:pt x="1337970" y="54635"/>
                </a:lnTo>
                <a:lnTo>
                  <a:pt x="1346060" y="499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51632" y="1501516"/>
            <a:ext cx="1612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Arial"/>
                <a:cs typeface="Arial"/>
              </a:rPr>
              <a:t>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54473" y="1459473"/>
            <a:ext cx="264160" cy="106045"/>
          </a:xfrm>
          <a:custGeom>
            <a:avLst/>
            <a:gdLst/>
            <a:ahLst/>
            <a:cxnLst/>
            <a:rect l="l" t="t" r="r" b="b"/>
            <a:pathLst>
              <a:path w="264160" h="106044">
                <a:moveTo>
                  <a:pt x="0" y="105552"/>
                </a:moveTo>
                <a:lnTo>
                  <a:pt x="48482" y="102235"/>
                </a:lnTo>
                <a:lnTo>
                  <a:pt x="97101" y="99635"/>
                </a:lnTo>
                <a:lnTo>
                  <a:pt x="145526" y="95612"/>
                </a:lnTo>
                <a:lnTo>
                  <a:pt x="193426" y="88026"/>
                </a:lnTo>
                <a:lnTo>
                  <a:pt x="235217" y="64679"/>
                </a:lnTo>
                <a:lnTo>
                  <a:pt x="259220" y="20996"/>
                </a:lnTo>
                <a:lnTo>
                  <a:pt x="263651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562350" y="781299"/>
            <a:ext cx="2889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95" dirty="0">
                <a:latin typeface="Arial"/>
                <a:cs typeface="Arial"/>
              </a:rPr>
              <a:t>V</a:t>
            </a:r>
            <a:r>
              <a:rPr sz="1950" spc="-292" baseline="-21367" dirty="0">
                <a:latin typeface="Arial"/>
                <a:cs typeface="Arial"/>
              </a:rPr>
              <a:t>g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62354" y="1821560"/>
            <a:ext cx="280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90" dirty="0">
                <a:latin typeface="Arial"/>
                <a:cs typeface="Arial"/>
              </a:rPr>
              <a:t>V</a:t>
            </a:r>
            <a:r>
              <a:rPr sz="1950" spc="-284" baseline="-21367" dirty="0">
                <a:latin typeface="Arial"/>
                <a:cs typeface="Arial"/>
              </a:rPr>
              <a:t>c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26236" y="2149598"/>
            <a:ext cx="3041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140" dirty="0">
                <a:latin typeface="Arial"/>
                <a:cs typeface="Arial"/>
              </a:rPr>
              <a:t>V</a:t>
            </a:r>
            <a:r>
              <a:rPr sz="1950" spc="-209" baseline="-21367" dirty="0">
                <a:latin typeface="Arial"/>
                <a:cs typeface="Arial"/>
              </a:rPr>
              <a:t>n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50318" y="1314056"/>
            <a:ext cx="1346200" cy="1259840"/>
          </a:xfrm>
          <a:custGeom>
            <a:avLst/>
            <a:gdLst/>
            <a:ahLst/>
            <a:cxnLst/>
            <a:rect l="l" t="t" r="r" b="b"/>
            <a:pathLst>
              <a:path w="1346200" h="1259839">
                <a:moveTo>
                  <a:pt x="1346060" y="49923"/>
                </a:moveTo>
                <a:lnTo>
                  <a:pt x="1337805" y="45110"/>
                </a:lnTo>
                <a:lnTo>
                  <a:pt x="1262748" y="1282"/>
                </a:lnTo>
                <a:lnTo>
                  <a:pt x="1260462" y="0"/>
                </a:lnTo>
                <a:lnTo>
                  <a:pt x="1257541" y="762"/>
                </a:lnTo>
                <a:lnTo>
                  <a:pt x="1256258" y="3048"/>
                </a:lnTo>
                <a:lnTo>
                  <a:pt x="1255014" y="5334"/>
                </a:lnTo>
                <a:lnTo>
                  <a:pt x="1255776" y="8267"/>
                </a:lnTo>
                <a:lnTo>
                  <a:pt x="1258062" y="9537"/>
                </a:lnTo>
                <a:lnTo>
                  <a:pt x="1319022" y="45110"/>
                </a:lnTo>
                <a:lnTo>
                  <a:pt x="76974" y="45110"/>
                </a:lnTo>
                <a:lnTo>
                  <a:pt x="53060" y="23253"/>
                </a:lnTo>
                <a:lnTo>
                  <a:pt x="46723" y="30238"/>
                </a:lnTo>
                <a:lnTo>
                  <a:pt x="62992" y="45110"/>
                </a:lnTo>
                <a:lnTo>
                  <a:pt x="49898" y="45110"/>
                </a:lnTo>
                <a:lnTo>
                  <a:pt x="49898" y="49936"/>
                </a:lnTo>
                <a:lnTo>
                  <a:pt x="45059" y="49936"/>
                </a:lnTo>
                <a:lnTo>
                  <a:pt x="45059" y="1232166"/>
                </a:lnTo>
                <a:lnTo>
                  <a:pt x="9512" y="1171194"/>
                </a:lnTo>
                <a:lnTo>
                  <a:pt x="8229" y="1168908"/>
                </a:lnTo>
                <a:lnTo>
                  <a:pt x="5334" y="1168146"/>
                </a:lnTo>
                <a:lnTo>
                  <a:pt x="3048" y="1169428"/>
                </a:lnTo>
                <a:lnTo>
                  <a:pt x="762" y="1170825"/>
                </a:lnTo>
                <a:lnTo>
                  <a:pt x="0" y="1173759"/>
                </a:lnTo>
                <a:lnTo>
                  <a:pt x="1244" y="1176045"/>
                </a:lnTo>
                <a:lnTo>
                  <a:pt x="49898" y="1259217"/>
                </a:lnTo>
                <a:lnTo>
                  <a:pt x="55372" y="1249832"/>
                </a:lnTo>
                <a:lnTo>
                  <a:pt x="98412" y="1176045"/>
                </a:lnTo>
                <a:lnTo>
                  <a:pt x="99822" y="1173759"/>
                </a:lnTo>
                <a:lnTo>
                  <a:pt x="99060" y="1170825"/>
                </a:lnTo>
                <a:lnTo>
                  <a:pt x="96774" y="1169428"/>
                </a:lnTo>
                <a:lnTo>
                  <a:pt x="94488" y="1168146"/>
                </a:lnTo>
                <a:lnTo>
                  <a:pt x="91554" y="1168908"/>
                </a:lnTo>
                <a:lnTo>
                  <a:pt x="90157" y="1171194"/>
                </a:lnTo>
                <a:lnTo>
                  <a:pt x="54597" y="1232166"/>
                </a:lnTo>
                <a:lnTo>
                  <a:pt x="54584" y="54635"/>
                </a:lnTo>
                <a:lnTo>
                  <a:pt x="73418" y="54635"/>
                </a:lnTo>
                <a:lnTo>
                  <a:pt x="1034910" y="933310"/>
                </a:lnTo>
                <a:lnTo>
                  <a:pt x="965822" y="918362"/>
                </a:lnTo>
                <a:lnTo>
                  <a:pt x="963282" y="917841"/>
                </a:lnTo>
                <a:lnTo>
                  <a:pt x="960729" y="919492"/>
                </a:lnTo>
                <a:lnTo>
                  <a:pt x="960120" y="922020"/>
                </a:lnTo>
                <a:lnTo>
                  <a:pt x="959599" y="924585"/>
                </a:lnTo>
                <a:lnTo>
                  <a:pt x="961250" y="927112"/>
                </a:lnTo>
                <a:lnTo>
                  <a:pt x="963777" y="927747"/>
                </a:lnTo>
                <a:lnTo>
                  <a:pt x="1058024" y="948080"/>
                </a:lnTo>
                <a:lnTo>
                  <a:pt x="1057109" y="945159"/>
                </a:lnTo>
                <a:lnTo>
                  <a:pt x="1029309" y="856005"/>
                </a:lnTo>
                <a:lnTo>
                  <a:pt x="1028547" y="853440"/>
                </a:lnTo>
                <a:lnTo>
                  <a:pt x="1025893" y="852068"/>
                </a:lnTo>
                <a:lnTo>
                  <a:pt x="1023366" y="852957"/>
                </a:lnTo>
                <a:lnTo>
                  <a:pt x="1020800" y="853719"/>
                </a:lnTo>
                <a:lnTo>
                  <a:pt x="1019403" y="856373"/>
                </a:lnTo>
                <a:lnTo>
                  <a:pt x="1041222" y="926312"/>
                </a:lnTo>
                <a:lnTo>
                  <a:pt x="87388" y="54635"/>
                </a:lnTo>
                <a:lnTo>
                  <a:pt x="1318983" y="54635"/>
                </a:lnTo>
                <a:lnTo>
                  <a:pt x="1258062" y="90195"/>
                </a:lnTo>
                <a:lnTo>
                  <a:pt x="1255776" y="91592"/>
                </a:lnTo>
                <a:lnTo>
                  <a:pt x="1255014" y="94488"/>
                </a:lnTo>
                <a:lnTo>
                  <a:pt x="1256258" y="96774"/>
                </a:lnTo>
                <a:lnTo>
                  <a:pt x="1257541" y="99060"/>
                </a:lnTo>
                <a:lnTo>
                  <a:pt x="1260462" y="99822"/>
                </a:lnTo>
                <a:lnTo>
                  <a:pt x="1262748" y="98450"/>
                </a:lnTo>
                <a:lnTo>
                  <a:pt x="1337970" y="54635"/>
                </a:lnTo>
                <a:lnTo>
                  <a:pt x="1346060" y="499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380231" y="1573525"/>
            <a:ext cx="1612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Arial"/>
                <a:cs typeface="Arial"/>
              </a:rPr>
              <a:t>θ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300215" y="1523238"/>
            <a:ext cx="264160" cy="106045"/>
          </a:xfrm>
          <a:custGeom>
            <a:avLst/>
            <a:gdLst/>
            <a:ahLst/>
            <a:cxnLst/>
            <a:rect l="l" t="t" r="r" b="b"/>
            <a:pathLst>
              <a:path w="264159" h="106044">
                <a:moveTo>
                  <a:pt x="0" y="105521"/>
                </a:moveTo>
                <a:lnTo>
                  <a:pt x="48533" y="102238"/>
                </a:lnTo>
                <a:lnTo>
                  <a:pt x="97147" y="99673"/>
                </a:lnTo>
                <a:lnTo>
                  <a:pt x="145543" y="95650"/>
                </a:lnTo>
                <a:lnTo>
                  <a:pt x="193426" y="87995"/>
                </a:lnTo>
                <a:lnTo>
                  <a:pt x="235234" y="64665"/>
                </a:lnTo>
                <a:lnTo>
                  <a:pt x="259281" y="20981"/>
                </a:lnTo>
                <a:lnTo>
                  <a:pt x="263773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579111" y="1285489"/>
            <a:ext cx="282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55" dirty="0">
                <a:latin typeface="Arial"/>
                <a:cs typeface="Arial"/>
              </a:rPr>
              <a:t>λ</a:t>
            </a:r>
            <a:r>
              <a:rPr sz="1950" spc="-82" baseline="-21367" dirty="0">
                <a:latin typeface="Arial"/>
                <a:cs typeface="Arial"/>
              </a:rPr>
              <a:t>p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16221" y="2037406"/>
            <a:ext cx="1435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75" dirty="0">
                <a:latin typeface="Arial"/>
                <a:cs typeface="Arial"/>
              </a:rPr>
              <a:t>λ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4831" y="2325747"/>
            <a:ext cx="282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55" dirty="0">
                <a:latin typeface="Arial"/>
                <a:cs typeface="Arial"/>
              </a:rPr>
              <a:t>λ</a:t>
            </a:r>
            <a:r>
              <a:rPr sz="1950" spc="-82" baseline="-21367" dirty="0">
                <a:latin typeface="Arial"/>
                <a:cs typeface="Arial"/>
              </a:rPr>
              <a:t>n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46888" y="2166946"/>
            <a:ext cx="1779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040130" algn="l"/>
                <a:tab pos="1740535" algn="l"/>
              </a:tabLst>
            </a:pPr>
            <a:r>
              <a:rPr sz="2400" spc="-240" dirty="0">
                <a:latin typeface="Arial"/>
                <a:cs typeface="Arial"/>
              </a:rPr>
              <a:t>V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=f</a:t>
            </a:r>
            <a:r>
              <a:rPr sz="3600" u="sng" spc="-112" baseline="1851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3600" u="sng" spc="-135" baseline="1851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λ	</a:t>
            </a:r>
            <a:endParaRPr sz="3600" baseline="18518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98753" y="2345813"/>
            <a:ext cx="3041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25" dirty="0">
                <a:latin typeface="Arial"/>
                <a:cs typeface="Arial"/>
              </a:rPr>
              <a:t>√</a:t>
            </a:r>
            <a:endParaRPr sz="44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907666" y="2508869"/>
            <a:ext cx="1080135" cy="4445"/>
          </a:xfrm>
          <a:custGeom>
            <a:avLst/>
            <a:gdLst/>
            <a:ahLst/>
            <a:cxnLst/>
            <a:rect l="l" t="t" r="r" b="b"/>
            <a:pathLst>
              <a:path w="1080135" h="4444">
                <a:moveTo>
                  <a:pt x="0" y="0"/>
                </a:moveTo>
                <a:lnTo>
                  <a:pt x="1080134" y="4328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986789" y="2480306"/>
            <a:ext cx="289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0" dirty="0">
                <a:latin typeface="Arial"/>
                <a:cs typeface="Arial"/>
              </a:rPr>
              <a:t>1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74825" y="2428435"/>
            <a:ext cx="1492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latin typeface="Arial"/>
                <a:cs typeface="Arial"/>
              </a:rPr>
              <a:t>(</a:t>
            </a:r>
            <a:endParaRPr sz="3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90983" y="2469638"/>
            <a:ext cx="1435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75" dirty="0">
                <a:latin typeface="Arial"/>
                <a:cs typeface="Arial"/>
              </a:rPr>
              <a:t>λ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11729" y="2780903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>
                <a:moveTo>
                  <a:pt x="0" y="0"/>
                </a:moveTo>
                <a:lnTo>
                  <a:pt x="396108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465579" y="2725924"/>
            <a:ext cx="283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Arial"/>
                <a:cs typeface="Arial"/>
              </a:rPr>
              <a:t>λ</a:t>
            </a:r>
            <a:r>
              <a:rPr sz="1950" spc="-75" baseline="-21367" dirty="0">
                <a:latin typeface="Arial"/>
                <a:cs typeface="Arial"/>
              </a:rPr>
              <a:t>o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53616" y="2276289"/>
            <a:ext cx="2825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00" spc="-337" baseline="-20833" dirty="0">
                <a:latin typeface="Arial"/>
                <a:cs typeface="Arial"/>
              </a:rPr>
              <a:t>)</a:t>
            </a:r>
            <a:r>
              <a:rPr sz="1800" spc="-22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13050" y="3053334"/>
            <a:ext cx="499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190" dirty="0">
                <a:latin typeface="Arial"/>
                <a:cs typeface="Arial"/>
              </a:rPr>
              <a:t>V</a:t>
            </a:r>
            <a:r>
              <a:rPr sz="2400" spc="-284" baseline="-20833" dirty="0">
                <a:latin typeface="Arial"/>
                <a:cs typeface="Arial"/>
              </a:rPr>
              <a:t>p</a:t>
            </a:r>
            <a:r>
              <a:rPr sz="2400" spc="-19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49418" y="2981325"/>
            <a:ext cx="319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250" dirty="0">
                <a:latin typeface="Arial"/>
                <a:cs typeface="Arial"/>
              </a:rPr>
              <a:t>V</a:t>
            </a:r>
            <a:r>
              <a:rPr sz="2400" spc="-375" baseline="-20833" dirty="0">
                <a:latin typeface="Arial"/>
                <a:cs typeface="Arial"/>
              </a:rPr>
              <a:t>c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07666" y="3356975"/>
            <a:ext cx="1080135" cy="0"/>
          </a:xfrm>
          <a:custGeom>
            <a:avLst/>
            <a:gdLst/>
            <a:ahLst/>
            <a:cxnLst/>
            <a:rect l="l" t="t" r="r" b="b"/>
            <a:pathLst>
              <a:path w="1080135">
                <a:moveTo>
                  <a:pt x="0" y="0"/>
                </a:moveTo>
                <a:lnTo>
                  <a:pt x="108013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79675" y="3424671"/>
            <a:ext cx="1080770" cy="4445"/>
          </a:xfrm>
          <a:custGeom>
            <a:avLst/>
            <a:gdLst/>
            <a:ahLst/>
            <a:cxnLst/>
            <a:rect l="l" t="t" r="r" b="b"/>
            <a:pathLst>
              <a:path w="1080770" h="4445">
                <a:moveTo>
                  <a:pt x="0" y="0"/>
                </a:moveTo>
                <a:lnTo>
                  <a:pt x="1080150" y="4328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986789" y="3405883"/>
            <a:ext cx="289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0" dirty="0">
                <a:latin typeface="Arial"/>
                <a:cs typeface="Arial"/>
              </a:rPr>
              <a:t>1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562861" y="3373574"/>
            <a:ext cx="1435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75" dirty="0">
                <a:latin typeface="Arial"/>
                <a:cs typeface="Arial"/>
              </a:rPr>
              <a:t>λ</a:t>
            </a:r>
            <a:endParaRPr sz="2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98753" y="3210303"/>
            <a:ext cx="11576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0400" algn="l"/>
                <a:tab pos="1020444" algn="l"/>
              </a:tabLst>
            </a:pPr>
            <a:r>
              <a:rPr sz="4400" spc="-225" dirty="0">
                <a:latin typeface="Arial"/>
                <a:cs typeface="Arial"/>
              </a:rPr>
              <a:t>√	</a:t>
            </a:r>
            <a:r>
              <a:rPr sz="3200" spc="-95" dirty="0">
                <a:latin typeface="Arial"/>
                <a:cs typeface="Arial"/>
              </a:rPr>
              <a:t>(</a:t>
            </a:r>
            <a:r>
              <a:rPr sz="3200" spc="-95" dirty="0">
                <a:latin typeface="Times New Roman"/>
                <a:cs typeface="Times New Roman"/>
              </a:rPr>
              <a:t>	</a:t>
            </a:r>
            <a:r>
              <a:rPr sz="3200" spc="-95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37465" y="3622033"/>
            <a:ext cx="283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Arial"/>
                <a:cs typeface="Arial"/>
              </a:rPr>
              <a:t>λ</a:t>
            </a:r>
            <a:r>
              <a:rPr sz="1950" spc="-75" baseline="-21367" dirty="0">
                <a:latin typeface="Arial"/>
                <a:cs typeface="Arial"/>
              </a:rPr>
              <a:t>o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411729" y="3717035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>
                <a:moveTo>
                  <a:pt x="0" y="0"/>
                </a:moveTo>
                <a:lnTo>
                  <a:pt x="396108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869186" y="33754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130938" y="4292601"/>
            <a:ext cx="149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latin typeface="Arial"/>
                <a:cs typeface="Arial"/>
              </a:rPr>
              <a:t>(</a:t>
            </a:r>
            <a:endParaRPr sz="3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74825" y="4223129"/>
            <a:ext cx="278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10" dirty="0">
                <a:latin typeface="Arial"/>
                <a:cs typeface="Arial"/>
              </a:rPr>
              <a:t>√</a:t>
            </a:r>
            <a:endParaRPr sz="40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483738" y="4360795"/>
            <a:ext cx="1080135" cy="4445"/>
          </a:xfrm>
          <a:custGeom>
            <a:avLst/>
            <a:gdLst/>
            <a:ahLst/>
            <a:cxnLst/>
            <a:rect l="l" t="t" r="r" b="b"/>
            <a:pathLst>
              <a:path w="1080135" h="4445">
                <a:moveTo>
                  <a:pt x="0" y="0"/>
                </a:moveTo>
                <a:lnTo>
                  <a:pt x="1080134" y="4322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526920" y="4382513"/>
            <a:ext cx="233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0" dirty="0">
                <a:latin typeface="Arial"/>
                <a:cs typeface="Arial"/>
              </a:rPr>
              <a:t>1</a:t>
            </a:r>
            <a:r>
              <a:rPr sz="2000" spc="-55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95051" y="4342258"/>
            <a:ext cx="1435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75" dirty="0">
                <a:latin typeface="Arial"/>
                <a:cs typeface="Arial"/>
              </a:rPr>
              <a:t>λ</a:t>
            </a:r>
            <a:endParaRPr sz="2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69651" y="4558405"/>
            <a:ext cx="283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Arial"/>
                <a:cs typeface="Arial"/>
              </a:rPr>
              <a:t>λ</a:t>
            </a:r>
            <a:r>
              <a:rPr sz="1950" spc="-75" baseline="-21367" dirty="0">
                <a:latin typeface="Arial"/>
                <a:cs typeface="Arial"/>
              </a:rPr>
              <a:t>o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879847" y="4653153"/>
            <a:ext cx="396240" cy="0"/>
          </a:xfrm>
          <a:custGeom>
            <a:avLst/>
            <a:gdLst/>
            <a:ahLst/>
            <a:cxnLst/>
            <a:rect l="l" t="t" r="r" b="b"/>
            <a:pathLst>
              <a:path w="396239">
                <a:moveTo>
                  <a:pt x="0" y="0"/>
                </a:moveTo>
                <a:lnTo>
                  <a:pt x="39599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355342" y="431177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</a:t>
            </a:fld>
            <a:endParaRPr spc="-60" dirty="0"/>
          </a:p>
        </p:txBody>
      </p:sp>
      <p:sp>
        <p:nvSpPr>
          <p:cNvPr id="56" name="object 56"/>
          <p:cNvSpPr txBox="1"/>
          <p:nvPr/>
        </p:nvSpPr>
        <p:spPr>
          <a:xfrm>
            <a:off x="2779023" y="4301106"/>
            <a:ext cx="94106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80695" algn="l"/>
                <a:tab pos="804545" algn="l"/>
              </a:tabLst>
            </a:pPr>
            <a:r>
              <a:rPr sz="3200" spc="-95" dirty="0">
                <a:latin typeface="Arial"/>
                <a:cs typeface="Arial"/>
              </a:rPr>
              <a:t>(</a:t>
            </a:r>
            <a:r>
              <a:rPr sz="3200" spc="-95" dirty="0">
                <a:latin typeface="Times New Roman"/>
                <a:cs typeface="Times New Roman"/>
              </a:rPr>
              <a:t>	</a:t>
            </a:r>
            <a:r>
              <a:rPr sz="3200" spc="-95" dirty="0">
                <a:latin typeface="Arial"/>
                <a:cs typeface="Arial"/>
              </a:rPr>
              <a:t>)</a:t>
            </a:r>
            <a:r>
              <a:rPr sz="3200" spc="-95" dirty="0">
                <a:latin typeface="Times New Roman"/>
                <a:cs typeface="Times New Roman"/>
              </a:rPr>
              <a:t>	</a:t>
            </a:r>
            <a:r>
              <a:rPr sz="3200" spc="-95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" y="210433"/>
            <a:ext cx="8210550" cy="6007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2200">
              <a:lnSpc>
                <a:spcPct val="100000"/>
              </a:lnSpc>
              <a:spcBef>
                <a:spcPts val="95"/>
              </a:spcBef>
            </a:pPr>
            <a:r>
              <a:rPr sz="2200" b="1" spc="-290" dirty="0">
                <a:solidFill>
                  <a:srgbClr val="FF0000"/>
                </a:solidFill>
                <a:latin typeface="Arial"/>
                <a:cs typeface="Arial"/>
              </a:rPr>
              <a:t>PROBLEM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53340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33400" algn="l"/>
                <a:tab pos="534035" algn="l"/>
              </a:tabLst>
            </a:pPr>
            <a:r>
              <a:rPr sz="2400" spc="35" dirty="0">
                <a:latin typeface="Arial"/>
                <a:cs typeface="Arial"/>
              </a:rPr>
              <a:t>It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50" dirty="0">
                <a:latin typeface="Arial"/>
                <a:cs typeface="Arial"/>
              </a:rPr>
              <a:t>necessary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105" dirty="0">
                <a:latin typeface="Arial"/>
                <a:cs typeface="Arial"/>
              </a:rPr>
              <a:t>propagate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220" dirty="0">
                <a:latin typeface="Arial"/>
                <a:cs typeface="Arial"/>
              </a:rPr>
              <a:t>10GHz </a:t>
            </a:r>
            <a:r>
              <a:rPr sz="2400" spc="-120" dirty="0">
                <a:latin typeface="Arial"/>
                <a:cs typeface="Arial"/>
              </a:rPr>
              <a:t>signal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533400" marR="81280">
              <a:lnSpc>
                <a:spcPct val="100000"/>
              </a:lnSpc>
            </a:pPr>
            <a:r>
              <a:rPr sz="2400" spc="-114" dirty="0">
                <a:latin typeface="Arial"/>
                <a:cs typeface="Arial"/>
              </a:rPr>
              <a:t>waveguide whose </a:t>
            </a:r>
            <a:r>
              <a:rPr sz="2400" spc="-50" dirty="0">
                <a:latin typeface="Arial"/>
                <a:cs typeface="Arial"/>
              </a:rPr>
              <a:t>wall </a:t>
            </a:r>
            <a:r>
              <a:rPr sz="2400" spc="-90" dirty="0">
                <a:latin typeface="Arial"/>
                <a:cs typeface="Arial"/>
              </a:rPr>
              <a:t>separation </a:t>
            </a:r>
            <a:r>
              <a:rPr sz="2400" spc="-130" dirty="0">
                <a:latin typeface="Arial"/>
                <a:cs typeface="Arial"/>
              </a:rPr>
              <a:t>is </a:t>
            </a:r>
            <a:r>
              <a:rPr sz="2400" spc="-114" dirty="0">
                <a:latin typeface="Arial"/>
                <a:cs typeface="Arial"/>
              </a:rPr>
              <a:t>6cm.What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95" dirty="0">
                <a:latin typeface="Arial"/>
                <a:cs typeface="Arial"/>
              </a:rPr>
              <a:t>greatest  </a:t>
            </a:r>
            <a:r>
              <a:rPr sz="2400" spc="-50" dirty="0">
                <a:latin typeface="Arial"/>
                <a:cs typeface="Arial"/>
              </a:rPr>
              <a:t>no.of </a:t>
            </a:r>
            <a:r>
              <a:rPr sz="2400" spc="-110" dirty="0">
                <a:latin typeface="Arial"/>
                <a:cs typeface="Arial"/>
              </a:rPr>
              <a:t>halfwaves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55" dirty="0">
                <a:latin typeface="Arial"/>
                <a:cs typeface="Arial"/>
              </a:rPr>
              <a:t>electric </a:t>
            </a:r>
            <a:r>
              <a:rPr sz="2400" spc="-45" dirty="0">
                <a:latin typeface="Arial"/>
                <a:cs typeface="Arial"/>
              </a:rPr>
              <a:t>intensity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75" dirty="0">
                <a:latin typeface="Arial"/>
                <a:cs typeface="Arial"/>
              </a:rPr>
              <a:t>it </a:t>
            </a:r>
            <a:r>
              <a:rPr sz="2400" spc="5" dirty="0">
                <a:latin typeface="Arial"/>
                <a:cs typeface="Arial"/>
              </a:rPr>
              <a:t>will </a:t>
            </a:r>
            <a:r>
              <a:rPr sz="2400" spc="-110" dirty="0">
                <a:latin typeface="Arial"/>
                <a:cs typeface="Arial"/>
              </a:rPr>
              <a:t>possible </a:t>
            </a:r>
            <a:r>
              <a:rPr sz="2400" spc="20" dirty="0">
                <a:latin typeface="Arial"/>
                <a:cs typeface="Arial"/>
              </a:rPr>
              <a:t>to  </a:t>
            </a:r>
            <a:r>
              <a:rPr sz="2400" spc="-100" dirty="0">
                <a:latin typeface="Arial"/>
                <a:cs typeface="Arial"/>
              </a:rPr>
              <a:t>establish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90" dirty="0">
                <a:latin typeface="Arial"/>
                <a:cs typeface="Arial"/>
              </a:rPr>
              <a:t>walls. </a:t>
            </a:r>
            <a:r>
              <a:rPr sz="2400" spc="-125" dirty="0">
                <a:latin typeface="Arial"/>
                <a:cs typeface="Arial"/>
              </a:rPr>
              <a:t>Calculate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00" dirty="0">
                <a:latin typeface="Arial"/>
                <a:cs typeface="Arial"/>
              </a:rPr>
              <a:t>guide </a:t>
            </a:r>
            <a:r>
              <a:rPr sz="2400" spc="-95" dirty="0">
                <a:latin typeface="Arial"/>
                <a:cs typeface="Arial"/>
              </a:rPr>
              <a:t>wavelength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  </a:t>
            </a:r>
            <a:r>
              <a:rPr sz="2400" spc="-50" dirty="0">
                <a:latin typeface="Arial"/>
                <a:cs typeface="Arial"/>
              </a:rPr>
              <a:t>this </a:t>
            </a:r>
            <a:r>
              <a:rPr sz="2400" spc="-95" dirty="0">
                <a:latin typeface="Arial"/>
                <a:cs typeface="Arial"/>
              </a:rPr>
              <a:t>mode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operation?</a:t>
            </a:r>
            <a:endParaRPr sz="2400">
              <a:latin typeface="Arial"/>
              <a:cs typeface="Arial"/>
            </a:endParaRPr>
          </a:p>
          <a:p>
            <a:pPr marL="533400" indent="-457834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533400" algn="l"/>
                <a:tab pos="534035" algn="l"/>
              </a:tabLst>
            </a:pPr>
            <a:r>
              <a:rPr sz="2400" spc="-75" dirty="0">
                <a:latin typeface="Arial"/>
                <a:cs typeface="Arial"/>
              </a:rPr>
              <a:t>Solution:</a:t>
            </a:r>
            <a:endParaRPr sz="2400"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580"/>
              </a:spcBef>
            </a:pPr>
            <a:r>
              <a:rPr sz="2400" spc="-185" dirty="0">
                <a:latin typeface="Arial"/>
                <a:cs typeface="Arial"/>
              </a:rPr>
              <a:t>a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6 </a:t>
            </a:r>
            <a:r>
              <a:rPr sz="2400" spc="-135" dirty="0">
                <a:latin typeface="Arial"/>
                <a:cs typeface="Arial"/>
              </a:rPr>
              <a:t>cm </a:t>
            </a:r>
            <a:r>
              <a:rPr sz="2400" spc="-70" dirty="0">
                <a:latin typeface="Arial"/>
                <a:cs typeface="Arial"/>
              </a:rPr>
              <a:t>, </a:t>
            </a:r>
            <a:r>
              <a:rPr sz="2400" spc="65" dirty="0">
                <a:latin typeface="Arial"/>
                <a:cs typeface="Arial"/>
              </a:rPr>
              <a:t>f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220" dirty="0">
                <a:latin typeface="Arial"/>
                <a:cs typeface="Arial"/>
              </a:rPr>
              <a:t>10GHz </a:t>
            </a:r>
            <a:r>
              <a:rPr sz="2400" spc="-210" dirty="0">
                <a:latin typeface="Arial"/>
                <a:cs typeface="Arial"/>
              </a:rPr>
              <a:t>=&gt; </a:t>
            </a:r>
            <a:r>
              <a:rPr sz="2400" spc="-90" dirty="0">
                <a:latin typeface="Arial"/>
                <a:cs typeface="Arial"/>
              </a:rPr>
              <a:t>λ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25" dirty="0">
                <a:latin typeface="Arial"/>
                <a:cs typeface="Arial"/>
              </a:rPr>
              <a:t>f/c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3cm</a:t>
            </a:r>
            <a:endParaRPr sz="2400"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575"/>
              </a:spcBef>
            </a:pPr>
            <a:r>
              <a:rPr sz="2400" spc="-85" dirty="0">
                <a:latin typeface="Arial"/>
                <a:cs typeface="Arial"/>
              </a:rPr>
              <a:t>λ</a:t>
            </a:r>
            <a:r>
              <a:rPr sz="2400" spc="-127" baseline="-20833" dirty="0">
                <a:latin typeface="Arial"/>
                <a:cs typeface="Arial"/>
              </a:rPr>
              <a:t>0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(2*a)/m</a:t>
            </a:r>
            <a:endParaRPr sz="2400">
              <a:latin typeface="Arial"/>
              <a:cs typeface="Arial"/>
            </a:endParaRPr>
          </a:p>
          <a:p>
            <a:pPr marL="554990" marR="4220845">
              <a:lnSpc>
                <a:spcPts val="3460"/>
              </a:lnSpc>
              <a:spcBef>
                <a:spcPts val="210"/>
              </a:spcBef>
            </a:pP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40" dirty="0">
                <a:latin typeface="Arial"/>
                <a:cs typeface="Arial"/>
              </a:rPr>
              <a:t>m=1 </a:t>
            </a:r>
            <a:r>
              <a:rPr sz="2400" spc="-210" dirty="0">
                <a:latin typeface="Arial"/>
                <a:cs typeface="Arial"/>
              </a:rPr>
              <a:t>=&gt; </a:t>
            </a:r>
            <a:r>
              <a:rPr sz="2400" spc="-85" dirty="0">
                <a:latin typeface="Arial"/>
                <a:cs typeface="Arial"/>
              </a:rPr>
              <a:t>λ</a:t>
            </a:r>
            <a:r>
              <a:rPr sz="2400" spc="-127" baseline="-20833" dirty="0">
                <a:latin typeface="Arial"/>
                <a:cs typeface="Arial"/>
              </a:rPr>
              <a:t>0 </a:t>
            </a:r>
            <a:r>
              <a:rPr sz="2400" spc="-70" dirty="0">
                <a:latin typeface="Arial"/>
                <a:cs typeface="Arial"/>
              </a:rPr>
              <a:t>=12/1 </a:t>
            </a:r>
            <a:r>
              <a:rPr sz="2400" spc="-155" dirty="0">
                <a:latin typeface="Arial"/>
                <a:cs typeface="Arial"/>
              </a:rPr>
              <a:t>=12 </a:t>
            </a:r>
            <a:r>
              <a:rPr sz="2400" spc="-135" dirty="0">
                <a:latin typeface="Arial"/>
                <a:cs typeface="Arial"/>
              </a:rPr>
              <a:t>cm  </a:t>
            </a: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35" dirty="0">
                <a:latin typeface="Arial"/>
                <a:cs typeface="Arial"/>
              </a:rPr>
              <a:t>m=2 </a:t>
            </a:r>
            <a:r>
              <a:rPr sz="2400" spc="-204" dirty="0">
                <a:latin typeface="Arial"/>
                <a:cs typeface="Arial"/>
              </a:rPr>
              <a:t>=&gt; </a:t>
            </a:r>
            <a:r>
              <a:rPr sz="2400" spc="-85" dirty="0">
                <a:latin typeface="Arial"/>
                <a:cs typeface="Arial"/>
              </a:rPr>
              <a:t>λ</a:t>
            </a:r>
            <a:r>
              <a:rPr sz="2400" spc="-127" baseline="-20833" dirty="0">
                <a:latin typeface="Arial"/>
                <a:cs typeface="Arial"/>
              </a:rPr>
              <a:t>0 </a:t>
            </a:r>
            <a:r>
              <a:rPr sz="2400" spc="-65" dirty="0">
                <a:latin typeface="Arial"/>
                <a:cs typeface="Arial"/>
              </a:rPr>
              <a:t>=12/2 </a:t>
            </a:r>
            <a:r>
              <a:rPr sz="2400" spc="-165" dirty="0">
                <a:latin typeface="Arial"/>
                <a:cs typeface="Arial"/>
              </a:rPr>
              <a:t>=6</a:t>
            </a:r>
            <a:r>
              <a:rPr sz="2400" spc="-49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cm</a:t>
            </a:r>
            <a:endParaRPr sz="2400"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360"/>
              </a:spcBef>
            </a:pP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40" dirty="0">
                <a:latin typeface="Arial"/>
                <a:cs typeface="Arial"/>
              </a:rPr>
              <a:t>m=3 </a:t>
            </a:r>
            <a:r>
              <a:rPr sz="2400" spc="-210" dirty="0">
                <a:latin typeface="Arial"/>
                <a:cs typeface="Arial"/>
              </a:rPr>
              <a:t>=&gt; </a:t>
            </a:r>
            <a:r>
              <a:rPr sz="2400" spc="-85" dirty="0">
                <a:latin typeface="Arial"/>
                <a:cs typeface="Arial"/>
              </a:rPr>
              <a:t>λ</a:t>
            </a:r>
            <a:r>
              <a:rPr sz="2400" spc="-127" baseline="-20833" dirty="0">
                <a:latin typeface="Arial"/>
                <a:cs typeface="Arial"/>
              </a:rPr>
              <a:t>0  </a:t>
            </a:r>
            <a:r>
              <a:rPr sz="2400" spc="-65" dirty="0">
                <a:latin typeface="Arial"/>
                <a:cs typeface="Arial"/>
              </a:rPr>
              <a:t>=12/3 </a:t>
            </a:r>
            <a:r>
              <a:rPr sz="2400" spc="-165" dirty="0">
                <a:latin typeface="Arial"/>
                <a:cs typeface="Arial"/>
              </a:rPr>
              <a:t>=4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cm</a:t>
            </a:r>
            <a:endParaRPr sz="2400"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580"/>
              </a:spcBef>
            </a:pP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140" dirty="0">
                <a:latin typeface="Arial"/>
                <a:cs typeface="Arial"/>
              </a:rPr>
              <a:t>m=4 </a:t>
            </a:r>
            <a:r>
              <a:rPr sz="2400" spc="-210" dirty="0">
                <a:latin typeface="Arial"/>
                <a:cs typeface="Arial"/>
              </a:rPr>
              <a:t>=&gt; </a:t>
            </a:r>
            <a:r>
              <a:rPr sz="2400" spc="-85" dirty="0">
                <a:latin typeface="Arial"/>
                <a:cs typeface="Arial"/>
              </a:rPr>
              <a:t>λ</a:t>
            </a:r>
            <a:r>
              <a:rPr sz="2400" spc="-127" baseline="-20833" dirty="0">
                <a:latin typeface="Arial"/>
                <a:cs typeface="Arial"/>
              </a:rPr>
              <a:t>0  </a:t>
            </a:r>
            <a:r>
              <a:rPr sz="2400" spc="-65" dirty="0">
                <a:latin typeface="Arial"/>
                <a:cs typeface="Arial"/>
              </a:rPr>
              <a:t>=12/4 </a:t>
            </a:r>
            <a:r>
              <a:rPr sz="2400" spc="-165" dirty="0">
                <a:latin typeface="Arial"/>
                <a:cs typeface="Arial"/>
              </a:rPr>
              <a:t>=3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cm</a:t>
            </a:r>
            <a:endParaRPr sz="2400">
              <a:latin typeface="Arial"/>
              <a:cs typeface="Arial"/>
            </a:endParaRPr>
          </a:p>
          <a:p>
            <a:pPr marL="419100" indent="-343535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419734" algn="l"/>
              </a:tabLst>
            </a:pPr>
            <a:r>
              <a:rPr sz="2400" spc="-285" dirty="0">
                <a:latin typeface="Arial"/>
                <a:cs typeface="Arial"/>
              </a:rPr>
              <a:t>So </a:t>
            </a:r>
            <a:r>
              <a:rPr sz="2400" spc="-100" dirty="0">
                <a:latin typeface="Arial"/>
                <a:cs typeface="Arial"/>
              </a:rPr>
              <a:t>maximum </a:t>
            </a:r>
            <a:r>
              <a:rPr sz="2400" spc="-110" dirty="0">
                <a:latin typeface="Arial"/>
                <a:cs typeface="Arial"/>
              </a:rPr>
              <a:t>value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5" dirty="0">
                <a:latin typeface="Arial"/>
                <a:cs typeface="Arial"/>
              </a:rPr>
              <a:t>m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4.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535" y="692658"/>
            <a:ext cx="6264910" cy="0"/>
          </a:xfrm>
          <a:custGeom>
            <a:avLst/>
            <a:gdLst/>
            <a:ahLst/>
            <a:cxnLst/>
            <a:rect l="l" t="t" r="r" b="b"/>
            <a:pathLst>
              <a:path w="6264909">
                <a:moveTo>
                  <a:pt x="0" y="0"/>
                </a:moveTo>
                <a:lnTo>
                  <a:pt x="6264734" y="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15</a:t>
            </a:fld>
            <a:endParaRPr spc="-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1356</Words>
  <Application>Microsoft Office PowerPoint</Application>
  <PresentationFormat>On-screen Show (4:3)</PresentationFormat>
  <Paragraphs>257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INTRODUCTION OF WAVEGUIDES</vt:lpstr>
      <vt:lpstr>INTRODUCTION OF WAVEGUIDES</vt:lpstr>
      <vt:lpstr>PowerPoint Presentation</vt:lpstr>
      <vt:lpstr>PowerPoint Presentation</vt:lpstr>
      <vt:lpstr>PowerPoint Presentation</vt:lpstr>
      <vt:lpstr>PowerPoint Presentation</vt:lpstr>
      <vt:lpstr>Perfect conductors and a potential cannot exist  across them.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OF WAVEGUIDES</dc:title>
  <cp:lastModifiedBy>STUDENT</cp:lastModifiedBy>
  <cp:revision>3</cp:revision>
  <dcterms:created xsi:type="dcterms:W3CDTF">2020-05-27T09:57:54Z</dcterms:created>
  <dcterms:modified xsi:type="dcterms:W3CDTF">2020-05-27T10:03:21Z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2017-02-09T00:00:00Z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2020-05-27T00:00:00Z</vt:filetime>
  </property>
</Properties>
</file>